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27_D16231CE.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909" r:id="rId4"/>
    <p:sldMasterId id="2147483926" r:id="rId5"/>
  </p:sldMasterIdLst>
  <p:notesMasterIdLst>
    <p:notesMasterId r:id="rId27"/>
  </p:notesMasterIdLst>
  <p:handoutMasterIdLst>
    <p:handoutMasterId r:id="rId28"/>
  </p:handoutMasterIdLst>
  <p:sldIdLst>
    <p:sldId id="273" r:id="rId6"/>
    <p:sldId id="288" r:id="rId7"/>
    <p:sldId id="1500" r:id="rId8"/>
    <p:sldId id="304" r:id="rId9"/>
    <p:sldId id="293" r:id="rId10"/>
    <p:sldId id="291" r:id="rId11"/>
    <p:sldId id="307" r:id="rId12"/>
    <p:sldId id="306" r:id="rId13"/>
    <p:sldId id="308" r:id="rId14"/>
    <p:sldId id="309" r:id="rId15"/>
    <p:sldId id="310" r:id="rId16"/>
    <p:sldId id="311" r:id="rId17"/>
    <p:sldId id="316" r:id="rId18"/>
    <p:sldId id="312" r:id="rId19"/>
    <p:sldId id="313" r:id="rId20"/>
    <p:sldId id="314" r:id="rId21"/>
    <p:sldId id="301" r:id="rId22"/>
    <p:sldId id="295" r:id="rId23"/>
    <p:sldId id="296" r:id="rId24"/>
    <p:sldId id="299" r:id="rId25"/>
    <p:sldId id="284" r:id="rId26"/>
  </p:sldIdLst>
  <p:sldSz cx="12192000" cy="6858000"/>
  <p:notesSz cx="6807200" cy="9939338"/>
  <p:defaultTextStyle>
    <a:defPPr>
      <a:defRPr lang="ja-JP"/>
    </a:defPPr>
    <a:lvl1pPr algn="l" defTabSz="457200"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2" orient="horz" pos="1706" userDrawn="1">
          <p15:clr>
            <a:srgbClr val="A4A3A4"/>
          </p15:clr>
        </p15:guide>
        <p15:guide id="3" orient="horz" pos="210" userDrawn="1">
          <p15:clr>
            <a:srgbClr val="A4A3A4"/>
          </p15:clr>
        </p15:guide>
        <p15:guide id="4" orient="horz" userDrawn="1">
          <p15:clr>
            <a:srgbClr val="A4A3A4"/>
          </p15:clr>
        </p15:guide>
        <p15:guide id="5" orient="horz" pos="4319" userDrawn="1">
          <p15:clr>
            <a:srgbClr val="A4A3A4"/>
          </p15:clr>
        </p15:guide>
        <p15:guide id="6" pos="1300" userDrawn="1">
          <p15:clr>
            <a:srgbClr val="A4A3A4"/>
          </p15:clr>
        </p15:guide>
        <p15:guide id="7" pos="7679" userDrawn="1">
          <p15:clr>
            <a:srgbClr val="A4A3A4"/>
          </p15:clr>
        </p15:guide>
        <p15:guide id="8" pos="272" userDrawn="1">
          <p15:clr>
            <a:srgbClr val="A4A3A4"/>
          </p15:clr>
        </p15:guide>
        <p15:guide id="9" orient="horz" pos="4110" userDrawn="1">
          <p15:clr>
            <a:srgbClr val="A4A3A4"/>
          </p15:clr>
        </p15:guide>
        <p15:guide id="10" pos="740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A0DAE9-C74B-E6BE-EDB7-FAE75A7F0C0D}" name="Takahashi,Satoru 高橋覚(MA企画部MP管理G)" initials="ST" userId="S::121088@chugai.biz::e1872c52-956e-4b95-8dcb-c95cc90c146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ujioka,Shiho 藤岡しほ(安全性推進部安全性ガバナンスG)" initials="F藤" lastIdx="2" clrIdx="0">
    <p:extLst>
      <p:ext uri="{19B8F6BF-5375-455C-9EA6-DF929625EA0E}">
        <p15:presenceInfo xmlns:p15="http://schemas.microsoft.com/office/powerpoint/2012/main" userId="S-1-5-21-73586283-1757981266-1417001333-21330" providerId="AD"/>
      </p:ext>
    </p:extLst>
  </p:cmAuthor>
  <p:cmAuthor id="2" name="Takemi,Eiji 武見英治(海外営業推進部SCG)" initials="T武" lastIdx="2" clrIdx="1">
    <p:extLst>
      <p:ext uri="{19B8F6BF-5375-455C-9EA6-DF929625EA0E}">
        <p15:presenceInfo xmlns:p15="http://schemas.microsoft.com/office/powerpoint/2012/main" userId="S-1-5-21-73586283-1757981266-1417001333-62512" providerId="AD"/>
      </p:ext>
    </p:extLst>
  </p:cmAuthor>
  <p:cmAuthor id="3" name="Obara,Daiji 小原大二(MS部(P-メディカル担当))" initials="O小" lastIdx="16" clrIdx="2">
    <p:extLst>
      <p:ext uri="{19B8F6BF-5375-455C-9EA6-DF929625EA0E}">
        <p15:presenceInfo xmlns:p15="http://schemas.microsoft.com/office/powerpoint/2012/main" userId="S::144088@chugai.biz::73a53568-7fc7-4d82-9b17-083e73a483f2" providerId="AD"/>
      </p:ext>
    </p:extLst>
  </p:cmAuthor>
  <p:cmAuthor id="4" name="Shuto,Norifumi 首藤典史(MA企画部サイエンス戦略推進G)" initials="S首" lastIdx="9" clrIdx="3">
    <p:extLst>
      <p:ext uri="{19B8F6BF-5375-455C-9EA6-DF929625EA0E}">
        <p15:presenceInfo xmlns:p15="http://schemas.microsoft.com/office/powerpoint/2012/main" userId="S::088544@chugai.biz::d99e7e5c-5b57-4981-b331-03540c9a3f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FFFFFF"/>
    <a:srgbClr val="333399"/>
    <a:srgbClr val="3333CC"/>
    <a:srgbClr val="000099"/>
    <a:srgbClr val="0033CC"/>
    <a:srgbClr val="FFFFCC"/>
    <a:srgbClr val="3E68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5842" autoAdjust="0"/>
  </p:normalViewPr>
  <p:slideViewPr>
    <p:cSldViewPr snapToObjects="1">
      <p:cViewPr varScale="1">
        <p:scale>
          <a:sx n="77" d="100"/>
          <a:sy n="77" d="100"/>
        </p:scale>
        <p:origin x="548" y="56"/>
      </p:cViewPr>
      <p:guideLst>
        <p:guide orient="horz" pos="1706"/>
        <p:guide orient="horz" pos="210"/>
        <p:guide orient="horz"/>
        <p:guide orient="horz" pos="4319"/>
        <p:guide pos="1300"/>
        <p:guide pos="7679"/>
        <p:guide pos="272"/>
        <p:guide orient="horz" pos="4110"/>
        <p:guide pos="740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kahashi,Satoru 高橋覚(MA企画部MP管理G)" userId="e1872c52-956e-4b95-8dcb-c95cc90c1464" providerId="ADAL" clId="{714883E4-74F1-4AC6-8789-B4805E5C1490}"/>
    <pc:docChg chg="modSld">
      <pc:chgData name="Takahashi,Satoru 高橋覚(MA企画部MP管理G)" userId="e1872c52-956e-4b95-8dcb-c95cc90c1464" providerId="ADAL" clId="{714883E4-74F1-4AC6-8789-B4805E5C1490}" dt="2024-10-31T08:10:30.570" v="80" actId="20577"/>
      <pc:docMkLst>
        <pc:docMk/>
      </pc:docMkLst>
      <pc:sldChg chg="modSp mod">
        <pc:chgData name="Takahashi,Satoru 高橋覚(MA企画部MP管理G)" userId="e1872c52-956e-4b95-8dcb-c95cc90c1464" providerId="ADAL" clId="{714883E4-74F1-4AC6-8789-B4805E5C1490}" dt="2024-10-31T08:07:16.577" v="66" actId="20577"/>
        <pc:sldMkLst>
          <pc:docMk/>
          <pc:sldMk cId="3085164538" sldId="293"/>
        </pc:sldMkLst>
      </pc:sldChg>
      <pc:sldChg chg="modSp mod">
        <pc:chgData name="Takahashi,Satoru 高橋覚(MA企画部MP管理G)" userId="e1872c52-956e-4b95-8dcb-c95cc90c1464" providerId="ADAL" clId="{714883E4-74F1-4AC6-8789-B4805E5C1490}" dt="2024-10-31T08:10:30.570" v="80" actId="20577"/>
        <pc:sldMkLst>
          <pc:docMk/>
          <pc:sldMk cId="3638539772" sldId="301"/>
        </pc:sldMkLst>
      </pc:sldChg>
    </pc:docChg>
  </pc:docChgLst>
  <pc:docChgLst>
    <pc:chgData name="Takahashi,Satoru 高橋覚(MA企画部MP管理G)" userId="e1872c52-956e-4b95-8dcb-c95cc90c1464" providerId="ADAL" clId="{FD21D24E-3F39-4465-B403-D4189A7365AD}"/>
    <pc:docChg chg="modSld">
      <pc:chgData name="Takahashi,Satoru 高橋覚(MA企画部MP管理G)" userId="e1872c52-956e-4b95-8dcb-c95cc90c1464" providerId="ADAL" clId="{FD21D24E-3F39-4465-B403-D4189A7365AD}" dt="2025-05-22T00:20:49.114" v="81" actId="20577"/>
      <pc:docMkLst>
        <pc:docMk/>
      </pc:docMkLst>
      <pc:sldChg chg="modSp mod">
        <pc:chgData name="Takahashi,Satoru 高橋覚(MA企画部MP管理G)" userId="e1872c52-956e-4b95-8dcb-c95cc90c1464" providerId="ADAL" clId="{FD21D24E-3F39-4465-B403-D4189A7365AD}" dt="2025-05-22T00:19:07.413" v="2" actId="255"/>
        <pc:sldMkLst>
          <pc:docMk/>
          <pc:sldMk cId="3658829538" sldId="288"/>
        </pc:sldMkLst>
        <pc:spChg chg="mod">
          <ac:chgData name="Takahashi,Satoru 高橋覚(MA企画部MP管理G)" userId="e1872c52-956e-4b95-8dcb-c95cc90c1464" providerId="ADAL" clId="{FD21D24E-3F39-4465-B403-D4189A7365AD}" dt="2025-05-22T00:19:07.413" v="2" actId="255"/>
          <ac:spMkLst>
            <pc:docMk/>
            <pc:sldMk cId="3658829538" sldId="288"/>
            <ac:spMk id="9" creationId="{00000000-0000-0000-0000-000000000000}"/>
          </ac:spMkLst>
        </pc:spChg>
      </pc:sldChg>
      <pc:sldChg chg="modSp mod modCm">
        <pc:chgData name="Takahashi,Satoru 高橋覚(MA企画部MP管理G)" userId="e1872c52-956e-4b95-8dcb-c95cc90c1464" providerId="ADAL" clId="{FD21D24E-3F39-4465-B403-D4189A7365AD}" dt="2025-05-22T00:20:49.114" v="81" actId="20577"/>
        <pc:sldMkLst>
          <pc:docMk/>
          <pc:sldMk cId="3512873422" sldId="295"/>
        </pc:sldMkLst>
        <pc:spChg chg="mod">
          <ac:chgData name="Takahashi,Satoru 高橋覚(MA企画部MP管理G)" userId="e1872c52-956e-4b95-8dcb-c95cc90c1464" providerId="ADAL" clId="{FD21D24E-3F39-4465-B403-D4189A7365AD}" dt="2025-05-22T00:20:49.114" v="81" actId="20577"/>
          <ac:spMkLst>
            <pc:docMk/>
            <pc:sldMk cId="3512873422" sldId="295"/>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Takahashi,Satoru 高橋覚(MA企画部MP管理G)" userId="e1872c52-956e-4b95-8dcb-c95cc90c1464" providerId="ADAL" clId="{FD21D24E-3F39-4465-B403-D4189A7365AD}" dt="2025-05-22T00:20:48.942" v="80" actId="20577"/>
              <pc2:cmMkLst xmlns:pc2="http://schemas.microsoft.com/office/powerpoint/2019/9/main/command">
                <pc:docMk/>
                <pc:sldMk cId="3512873422" sldId="295"/>
                <pc2:cmMk id="{342A2AA7-302C-4FCF-9E2B-6FB0E0DBF23F}"/>
              </pc2:cmMkLst>
            </pc226:cmChg>
          </p:ext>
        </pc:extLst>
      </pc:sldChg>
      <pc:sldChg chg="modSp mod">
        <pc:chgData name="Takahashi,Satoru 高橋覚(MA企画部MP管理G)" userId="e1872c52-956e-4b95-8dcb-c95cc90c1464" providerId="ADAL" clId="{FD21D24E-3F39-4465-B403-D4189A7365AD}" dt="2025-05-22T00:20:15.137" v="36" actId="20577"/>
        <pc:sldMkLst>
          <pc:docMk/>
          <pc:sldMk cId="1974005113" sldId="304"/>
        </pc:sldMkLst>
        <pc:spChg chg="mod">
          <ac:chgData name="Takahashi,Satoru 高橋覚(MA企画部MP管理G)" userId="e1872c52-956e-4b95-8dcb-c95cc90c1464" providerId="ADAL" clId="{FD21D24E-3F39-4465-B403-D4189A7365AD}" dt="2025-05-22T00:20:15.137" v="36" actId="20577"/>
          <ac:spMkLst>
            <pc:docMk/>
            <pc:sldMk cId="1974005113" sldId="304"/>
            <ac:spMk id="5" creationId="{00000000-0000-0000-0000-000000000000}"/>
          </ac:spMkLst>
        </pc:spChg>
      </pc:sldChg>
    </pc:docChg>
  </pc:docChgLst>
  <pc:docChgLst>
    <pc:chgData name="Takahashi,Satoru 高橋覚(MA企画部MP管理G)" userId="e1872c52-956e-4b95-8dcb-c95cc90c1464" providerId="ADAL" clId="{CA5A477D-223B-4A19-A2CE-9F6A4587360F}"/>
    <pc:docChg chg="modSld">
      <pc:chgData name="Takahashi,Satoru 高橋覚(MA企画部MP管理G)" userId="e1872c52-956e-4b95-8dcb-c95cc90c1464" providerId="ADAL" clId="{CA5A477D-223B-4A19-A2CE-9F6A4587360F}" dt="2025-05-21T08:17:05.214" v="2" actId="13926"/>
      <pc:docMkLst>
        <pc:docMk/>
      </pc:docMkLst>
      <pc:sldChg chg="modSp mod">
        <pc:chgData name="Takahashi,Satoru 高橋覚(MA企画部MP管理G)" userId="e1872c52-956e-4b95-8dcb-c95cc90c1464" providerId="ADAL" clId="{CA5A477D-223B-4A19-A2CE-9F6A4587360F}" dt="2025-05-21T08:12:58.099" v="0" actId="13926"/>
        <pc:sldMkLst>
          <pc:docMk/>
          <pc:sldMk cId="3658829538" sldId="288"/>
        </pc:sldMkLst>
        <pc:spChg chg="mod">
          <ac:chgData name="Takahashi,Satoru 高橋覚(MA企画部MP管理G)" userId="e1872c52-956e-4b95-8dcb-c95cc90c1464" providerId="ADAL" clId="{CA5A477D-223B-4A19-A2CE-9F6A4587360F}" dt="2025-05-21T08:12:58.099" v="0" actId="13926"/>
          <ac:spMkLst>
            <pc:docMk/>
            <pc:sldMk cId="3658829538" sldId="288"/>
            <ac:spMk id="9" creationId="{00000000-0000-0000-0000-000000000000}"/>
          </ac:spMkLst>
        </pc:spChg>
      </pc:sldChg>
      <pc:sldChg chg="modSp mod">
        <pc:chgData name="Takahashi,Satoru 高橋覚(MA企画部MP管理G)" userId="e1872c52-956e-4b95-8dcb-c95cc90c1464" providerId="ADAL" clId="{CA5A477D-223B-4A19-A2CE-9F6A4587360F}" dt="2025-05-21T08:17:05.214" v="2" actId="13926"/>
        <pc:sldMkLst>
          <pc:docMk/>
          <pc:sldMk cId="3512873422" sldId="295"/>
        </pc:sldMkLst>
        <pc:spChg chg="mod">
          <ac:chgData name="Takahashi,Satoru 高橋覚(MA企画部MP管理G)" userId="e1872c52-956e-4b95-8dcb-c95cc90c1464" providerId="ADAL" clId="{CA5A477D-223B-4A19-A2CE-9F6A4587360F}" dt="2025-05-21T08:17:05.214" v="2" actId="13926"/>
          <ac:spMkLst>
            <pc:docMk/>
            <pc:sldMk cId="3512873422" sldId="295"/>
            <ac:spMk id="3" creationId="{00000000-0000-0000-0000-000000000000}"/>
          </ac:spMkLst>
        </pc:spChg>
      </pc:sldChg>
      <pc:sldChg chg="modSp mod">
        <pc:chgData name="Takahashi,Satoru 高橋覚(MA企画部MP管理G)" userId="e1872c52-956e-4b95-8dcb-c95cc90c1464" providerId="ADAL" clId="{CA5A477D-223B-4A19-A2CE-9F6A4587360F}" dt="2025-05-21T08:13:43.692" v="1" actId="13926"/>
        <pc:sldMkLst>
          <pc:docMk/>
          <pc:sldMk cId="1974005113" sldId="304"/>
        </pc:sldMkLst>
        <pc:spChg chg="mod">
          <ac:chgData name="Takahashi,Satoru 高橋覚(MA企画部MP管理G)" userId="e1872c52-956e-4b95-8dcb-c95cc90c1464" providerId="ADAL" clId="{CA5A477D-223B-4A19-A2CE-9F6A4587360F}" dt="2025-05-21T08:13:43.692" v="1" actId="13926"/>
          <ac:spMkLst>
            <pc:docMk/>
            <pc:sldMk cId="1974005113" sldId="304"/>
            <ac:spMk id="5" creationId="{00000000-0000-0000-0000-000000000000}"/>
          </ac:spMkLst>
        </pc:spChg>
      </pc:sldChg>
    </pc:docChg>
  </pc:docChgLst>
</pc:chgInfo>
</file>

<file path=ppt/comments/modernComment_127_D16231CE.xml><?xml version="1.0" encoding="utf-8"?>
<p188:cmLst xmlns:a="http://schemas.openxmlformats.org/drawingml/2006/main" xmlns:r="http://schemas.openxmlformats.org/officeDocument/2006/relationships" xmlns:p188="http://schemas.microsoft.com/office/powerpoint/2018/8/main">
  <p188:cm id="{342A2AA7-302C-4FCF-9E2B-6FB0E0DBF23F}" authorId="{9EA0DAE9-C74B-E6BE-EDB7-FAE75A7F0C0D}" created="2025-05-21T08:17:56.231">
    <ac:txMkLst xmlns:ac="http://schemas.microsoft.com/office/drawing/2013/main/command">
      <pc:docMk xmlns:pc="http://schemas.microsoft.com/office/powerpoint/2013/main/command"/>
      <pc:sldMk xmlns:pc="http://schemas.microsoft.com/office/powerpoint/2013/main/command" cId="3512873422" sldId="295"/>
      <ac:spMk id="3" creationId="{00000000-0000-0000-0000-000000000000}"/>
      <ac:txMk cp="6" len="5">
        <ac:context len="85" hash="2669649249"/>
      </ac:txMk>
    </ac:txMkLst>
    <p188:pos x="3333751" y="264851"/>
    <p188:txBody>
      <a:bodyPr/>
      <a:lstStyle/>
      <a:p>
        <a:r>
          <a:rPr lang="ja-JP" altLang="en-US"/>
          <a:t>実施体制は、研究代表者あるいは統括管理者・・・でしょうか。</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eaLnBrk="1" hangingPunct="1">
              <a:defRPr sz="1200">
                <a:latin typeface="Calibri" charset="0"/>
                <a:ea typeface="ＭＳ Ｐゴシック" charset="0"/>
                <a:cs typeface="ＭＳ Ｐゴシック" charset="0"/>
              </a:defRPr>
            </a:lvl1pPr>
          </a:lstStyle>
          <a:p>
            <a:pPr>
              <a:defRPr/>
            </a:pPr>
            <a:endParaRPr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480C1AA7-2F06-4FA0-A40C-C723955F7681}" type="datetimeFigureOut">
              <a:rPr lang="ja-JP" altLang="en-US"/>
              <a:pPr>
                <a:defRPr/>
              </a:pPr>
              <a:t>2025/5/28</a:t>
            </a:fld>
            <a:endParaRPr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eaLnBrk="1" hangingPunct="1">
              <a:defRPr sz="1200">
                <a:latin typeface="Calibri" charset="0"/>
                <a:ea typeface="ＭＳ Ｐゴシック" charset="0"/>
                <a:cs typeface="ＭＳ Ｐゴシック"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426FF0F-3D96-4FFE-BBC1-DC51809BFFB9}" type="slidenum">
              <a:rPr lang="ja-JP" altLang="en-US"/>
              <a:pPr>
                <a:defRPr/>
              </a:pPr>
              <a:t>‹#›</a:t>
            </a:fld>
            <a:endParaRPr lang="ja-JP" altLang="en-US"/>
          </a:p>
        </p:txBody>
      </p:sp>
    </p:spTree>
    <p:extLst>
      <p:ext uri="{BB962C8B-B14F-4D97-AF65-F5344CB8AC3E}">
        <p14:creationId xmlns:p14="http://schemas.microsoft.com/office/powerpoint/2010/main" val="28396408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eaLnBrk="1" hangingPunct="1">
              <a:defRPr sz="1200">
                <a:latin typeface="Calibri" charset="0"/>
                <a:ea typeface="ＭＳ Ｐゴシック" charset="0"/>
                <a:cs typeface="ＭＳ Ｐゴシック" charset="0"/>
              </a:defRPr>
            </a:lvl1pPr>
          </a:lstStyle>
          <a:p>
            <a:pPr>
              <a:defRPr/>
            </a:pPr>
            <a:endParaRPr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A76136E-5462-41E4-B68F-5C1FE42B6967}" type="datetimeFigureOut">
              <a:rPr lang="ja-JP" altLang="en-US"/>
              <a:pPr>
                <a:defRPr/>
              </a:pPr>
              <a:t>2025/5/28</a:t>
            </a:fld>
            <a:endParaRPr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eaLnBrk="1" hangingPunct="1">
              <a:defRPr sz="1200">
                <a:latin typeface="Calibri" charset="0"/>
                <a:ea typeface="ＭＳ Ｐゴシック" charset="0"/>
                <a:cs typeface="ＭＳ Ｐゴシック"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545B46D-7317-446B-9B6A-BD39BFABFA2C}" type="slidenum">
              <a:rPr lang="ja-JP" altLang="en-US"/>
              <a:pPr>
                <a:defRPr/>
              </a:pPr>
              <a:t>‹#›</a:t>
            </a:fld>
            <a:endParaRPr lang="ja-JP" altLang="en-US"/>
          </a:p>
        </p:txBody>
      </p:sp>
    </p:spTree>
    <p:extLst>
      <p:ext uri="{BB962C8B-B14F-4D97-AF65-F5344CB8AC3E}">
        <p14:creationId xmlns:p14="http://schemas.microsoft.com/office/powerpoint/2010/main" val="18744769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mn-lt"/>
        <a:ea typeface="+mn-ea"/>
        <a:cs typeface="ＭＳ Ｐゴシック" charset="0"/>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C545B46D-7317-446B-9B6A-BD39BFABFA2C}" type="slidenum">
              <a:rPr lang="ja-JP" altLang="en-US" smtClean="0"/>
              <a:pPr>
                <a:defRPr/>
              </a:pPr>
              <a:t>0</a:t>
            </a:fld>
            <a:endParaRPr lang="ja-JP" altLang="en-US"/>
          </a:p>
        </p:txBody>
      </p:sp>
    </p:spTree>
    <p:extLst>
      <p:ext uri="{BB962C8B-B14F-4D97-AF65-F5344CB8AC3E}">
        <p14:creationId xmlns:p14="http://schemas.microsoft.com/office/powerpoint/2010/main" val="1585607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9A2FD9-C33E-4509-A641-F24FDCBE639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92391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C545B46D-7317-446B-9B6A-BD39BFABFA2C}" type="slidenum">
              <a:rPr lang="ja-JP" altLang="en-US" smtClean="0"/>
              <a:pPr>
                <a:defRPr/>
              </a:pPr>
              <a:t>3</a:t>
            </a:fld>
            <a:endParaRPr lang="ja-JP" altLang="en-US"/>
          </a:p>
        </p:txBody>
      </p:sp>
    </p:spTree>
    <p:extLst>
      <p:ext uri="{BB962C8B-B14F-4D97-AF65-F5344CB8AC3E}">
        <p14:creationId xmlns:p14="http://schemas.microsoft.com/office/powerpoint/2010/main" val="1801230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grpSp>
        <p:nvGrpSpPr>
          <p:cNvPr id="2" name="Group 50"/>
          <p:cNvGrpSpPr>
            <a:grpSpLocks/>
          </p:cNvGrpSpPr>
          <p:nvPr userDrawn="1"/>
        </p:nvGrpSpPr>
        <p:grpSpPr bwMode="auto">
          <a:xfrm>
            <a:off x="0" y="0"/>
            <a:ext cx="1534584" cy="6858000"/>
            <a:chOff x="0" y="0"/>
            <a:chExt cx="725" cy="4320"/>
          </a:xfrm>
        </p:grpSpPr>
        <p:pic>
          <p:nvPicPr>
            <p:cNvPr id="5" name="Picture 16" descr="ＶＩ帯"/>
            <p:cNvPicPr>
              <a:picLocks noChangeAspect="1" noChangeArrowheads="1"/>
            </p:cNvPicPr>
            <p:nvPr userDrawn="1"/>
          </p:nvPicPr>
          <p:blipFill>
            <a:blip r:embed="rId2" cstate="print"/>
            <a:srcRect/>
            <a:stretch>
              <a:fillRect/>
            </a:stretch>
          </p:blipFill>
          <p:spPr bwMode="auto">
            <a:xfrm>
              <a:off x="0" y="0"/>
              <a:ext cx="725" cy="4320"/>
            </a:xfrm>
            <a:prstGeom prst="rect">
              <a:avLst/>
            </a:prstGeom>
            <a:noFill/>
            <a:ln w="9525">
              <a:noFill/>
              <a:miter lim="800000"/>
              <a:headEnd/>
              <a:tailEnd/>
            </a:ln>
          </p:spPr>
        </p:pic>
        <p:pic>
          <p:nvPicPr>
            <p:cNvPr id="6" name="Picture 13" descr="和マーク"/>
            <p:cNvPicPr>
              <a:picLocks noChangeAspect="1" noChangeArrowheads="1"/>
            </p:cNvPicPr>
            <p:nvPr userDrawn="1"/>
          </p:nvPicPr>
          <p:blipFill>
            <a:blip r:embed="rId3" cstate="print"/>
            <a:srcRect/>
            <a:stretch>
              <a:fillRect/>
            </a:stretch>
          </p:blipFill>
          <p:spPr bwMode="auto">
            <a:xfrm>
              <a:off x="84" y="164"/>
              <a:ext cx="555" cy="647"/>
            </a:xfrm>
            <a:prstGeom prst="rect">
              <a:avLst/>
            </a:prstGeom>
            <a:noFill/>
            <a:ln w="9525">
              <a:noFill/>
              <a:miter lim="800000"/>
              <a:headEnd/>
              <a:tailEnd/>
            </a:ln>
          </p:spPr>
        </p:pic>
      </p:grpSp>
      <p:sp>
        <p:nvSpPr>
          <p:cNvPr id="7" name="Rectangle 67"/>
          <p:cNvSpPr>
            <a:spLocks noChangeArrowheads="1"/>
          </p:cNvSpPr>
          <p:nvPr userDrawn="1"/>
        </p:nvSpPr>
        <p:spPr bwMode="auto">
          <a:xfrm>
            <a:off x="10782794" y="249240"/>
            <a:ext cx="1203889" cy="363537"/>
          </a:xfrm>
          <a:prstGeom prst="rect">
            <a:avLst/>
          </a:prstGeom>
          <a:solidFill>
            <a:schemeClr val="bg1"/>
          </a:solidFill>
          <a:ln w="9525">
            <a:solidFill>
              <a:srgbClr val="FF0000"/>
            </a:solidFill>
            <a:miter lim="800000"/>
            <a:headEnd/>
            <a:tailEnd/>
          </a:ln>
          <a:effectLst/>
        </p:spPr>
        <p:txBody>
          <a:bodyPr wrap="none" anchor="ctr"/>
          <a:lstStyle/>
          <a:p>
            <a:pPr algn="ctr" defTabSz="914400" eaLnBrk="1" hangingPunct="1">
              <a:defRPr/>
            </a:pPr>
            <a:r>
              <a:rPr lang="en-US" altLang="ja-JP" sz="1200" dirty="0">
                <a:solidFill>
                  <a:srgbClr val="FF0000"/>
                </a:solidFill>
                <a:latin typeface="Univers Extended" pitchFamily="34" charset="0"/>
                <a:ea typeface="メイリオ" panose="020B0604030504040204" pitchFamily="50" charset="-128"/>
              </a:rPr>
              <a:t>Confidential</a:t>
            </a:r>
          </a:p>
        </p:txBody>
      </p:sp>
      <p:pic>
        <p:nvPicPr>
          <p:cNvPr id="8" name="Picture 70" descr="英マーク"/>
          <p:cNvPicPr>
            <a:picLocks noChangeAspect="1" noChangeArrowheads="1"/>
          </p:cNvPicPr>
          <p:nvPr userDrawn="1"/>
        </p:nvPicPr>
        <p:blipFill>
          <a:blip r:embed="rId4" cstate="print"/>
          <a:srcRect/>
          <a:stretch>
            <a:fillRect/>
          </a:stretch>
        </p:blipFill>
        <p:spPr bwMode="auto">
          <a:xfrm>
            <a:off x="245536" y="303217"/>
            <a:ext cx="1098551" cy="935037"/>
          </a:xfrm>
          <a:prstGeom prst="rect">
            <a:avLst/>
          </a:prstGeom>
          <a:noFill/>
          <a:ln w="9525">
            <a:noFill/>
            <a:miter lim="800000"/>
            <a:headEnd/>
            <a:tailEnd/>
          </a:ln>
        </p:spPr>
      </p:pic>
      <p:sp>
        <p:nvSpPr>
          <p:cNvPr id="376839" name="Rectangle 7"/>
          <p:cNvSpPr>
            <a:spLocks noGrp="1" noChangeArrowheads="1"/>
          </p:cNvSpPr>
          <p:nvPr>
            <p:ph type="ctrTitle"/>
          </p:nvPr>
        </p:nvSpPr>
        <p:spPr>
          <a:xfrm>
            <a:off x="2199221" y="2135193"/>
            <a:ext cx="8993716" cy="579437"/>
          </a:xfrm>
          <a:prstGeom prst="rect">
            <a:avLst/>
          </a:prstGeom>
        </p:spPr>
        <p:txBody>
          <a:bodyPr lIns="0" tIns="0" rIns="0" bIns="0" anchor="t">
            <a:spAutoFit/>
          </a:bodyPr>
          <a:lstStyle>
            <a:lvl1pPr algn="ctr">
              <a:defRPr kumimoji="0" sz="3800">
                <a:solidFill>
                  <a:schemeClr val="tx1"/>
                </a:solidFill>
                <a:latin typeface="Arial" charset="0"/>
              </a:defRPr>
            </a:lvl1pPr>
          </a:lstStyle>
          <a:p>
            <a:endParaRPr lang="ja-JP" altLang="ja-JP" dirty="0"/>
          </a:p>
        </p:txBody>
      </p:sp>
      <p:sp>
        <p:nvSpPr>
          <p:cNvPr id="9" name="Line 64"/>
          <p:cNvSpPr>
            <a:spLocks noChangeShapeType="1"/>
          </p:cNvSpPr>
          <p:nvPr userDrawn="1"/>
        </p:nvSpPr>
        <p:spPr bwMode="auto">
          <a:xfrm>
            <a:off x="4286251" y="4089404"/>
            <a:ext cx="0" cy="1814513"/>
          </a:xfrm>
          <a:prstGeom prst="line">
            <a:avLst/>
          </a:prstGeom>
          <a:noFill/>
          <a:ln w="9525">
            <a:solidFill>
              <a:schemeClr val="tx1"/>
            </a:solidFill>
            <a:round/>
            <a:headEnd/>
            <a:tailEnd/>
          </a:ln>
          <a:effectLst/>
        </p:spPr>
        <p:txBody>
          <a:bodyPr wrap="none" anchor="ctr"/>
          <a:lstStyle/>
          <a:p>
            <a:pPr algn="ctr" defTabSz="914400" eaLnBrk="1" hangingPunct="1"/>
            <a:endParaRPr lang="ja-JP" altLang="en-US" sz="1800">
              <a:solidFill>
                <a:prstClr val="black"/>
              </a:solidFill>
              <a:latin typeface="Univers Extended" pitchFamily="34" charset="0"/>
              <a:ea typeface="メイリオ" panose="020B0604030504040204" pitchFamily="50" charset="-128"/>
            </a:endParaRPr>
          </a:p>
        </p:txBody>
      </p:sp>
      <p:sp>
        <p:nvSpPr>
          <p:cNvPr id="10" name="Rectangle 8"/>
          <p:cNvSpPr>
            <a:spLocks noGrp="1" noChangeArrowheads="1"/>
          </p:cNvSpPr>
          <p:nvPr>
            <p:ph type="subTitle" idx="1"/>
          </p:nvPr>
        </p:nvSpPr>
        <p:spPr>
          <a:xfrm>
            <a:off x="4411135" y="4121151"/>
            <a:ext cx="6394451" cy="371475"/>
          </a:xfrm>
          <a:prstGeom prst="rect">
            <a:avLst/>
          </a:prstGeom>
        </p:spPr>
        <p:txBody>
          <a:bodyPr lIns="0" rIns="0">
            <a:spAutoFit/>
          </a:bodyPr>
          <a:lstStyle>
            <a:lvl1pPr marL="0" indent="0">
              <a:lnSpc>
                <a:spcPts val="2200"/>
              </a:lnSpc>
              <a:spcBef>
                <a:spcPct val="10000"/>
              </a:spcBef>
              <a:buFont typeface="Wingdings" pitchFamily="2" charset="2"/>
              <a:buNone/>
              <a:defRPr sz="2000">
                <a:solidFill>
                  <a:schemeClr val="tx1"/>
                </a:solidFill>
                <a:latin typeface="Meiryo UI" panose="020B0604030504040204" pitchFamily="50" charset="-128"/>
                <a:ea typeface="Meiryo UI" panose="020B0604030504040204" pitchFamily="50" charset="-128"/>
              </a:defRPr>
            </a:lvl1pPr>
          </a:lstStyle>
          <a:p>
            <a:endParaRPr lang="ja-JP" altLang="ja-JP" dirty="0"/>
          </a:p>
        </p:txBody>
      </p:sp>
    </p:spTree>
    <p:extLst>
      <p:ext uri="{BB962C8B-B14F-4D97-AF65-F5344CB8AC3E}">
        <p14:creationId xmlns:p14="http://schemas.microsoft.com/office/powerpoint/2010/main" val="388633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7D195-6228-47C8-A589-03651F13AEE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9EFA6CB-B33A-467D-AB0C-903B7A3C8177}"/>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4" name="フッター プレースホルダー 3">
            <a:extLst>
              <a:ext uri="{FF2B5EF4-FFF2-40B4-BE49-F238E27FC236}">
                <a16:creationId xmlns:a16="http://schemas.microsoft.com/office/drawing/2014/main" id="{41A4F8CC-8E24-4FAD-855C-43AB417C2FC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A9B8532-FC6B-45DA-81C3-DCB22FEA5A2B}"/>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80381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EAA37FB-7224-4C04-823A-86DA7A4D9069}"/>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3" name="フッター プレースホルダー 2">
            <a:extLst>
              <a:ext uri="{FF2B5EF4-FFF2-40B4-BE49-F238E27FC236}">
                <a16:creationId xmlns:a16="http://schemas.microsoft.com/office/drawing/2014/main" id="{37AE76C1-3629-42AE-B90A-5778CE8C8D2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FEBDD10-DFF1-47D5-BD10-D25390BA7439}"/>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3675482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65B997-F1D2-4D07-A6D3-6D8ED27B3C3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1BD460E-CE1B-4D41-9416-711368D27C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0B0E867-9A4E-4D30-81CF-998E25876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BDD2FA-E0CB-49AF-A8C3-C3946A2DD81A}"/>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6" name="フッター プレースホルダー 5">
            <a:extLst>
              <a:ext uri="{FF2B5EF4-FFF2-40B4-BE49-F238E27FC236}">
                <a16:creationId xmlns:a16="http://schemas.microsoft.com/office/drawing/2014/main" id="{A3604764-F6F0-4A0E-A73A-985ED828C0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69D869-846E-463B-BD31-F8508A96A12D}"/>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4167219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F30820-5B32-465B-B449-9992DB3BC02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1DA271D-76B8-45AB-BB71-259AF68D1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C692D10-471C-402E-89E3-D10A0DC14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8EDA572-6BD2-45BA-A64E-F648F030271C}"/>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6" name="フッター プレースホルダー 5">
            <a:extLst>
              <a:ext uri="{FF2B5EF4-FFF2-40B4-BE49-F238E27FC236}">
                <a16:creationId xmlns:a16="http://schemas.microsoft.com/office/drawing/2014/main" id="{96D2F41E-BE20-41A9-8F37-66EB83B63F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5EA827A-BAB0-4BD5-AC1A-16998B7B8D93}"/>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1873323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42E29A-57F2-45B2-A087-761F55D0B6A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9B7F58-8622-4EFB-9343-CB6E1041EB6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F91BA6-3E0C-4ECC-B3E6-AAD2A546EBBD}"/>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E0D77509-3559-4AF8-A600-A7C390AE07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E82FAE-E39E-4C0D-B386-3D11DD257912}"/>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503962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62CEFDC-019E-4965-9E83-70B9EC49A49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A0A573-3198-4306-A3CB-EAFA0D3C097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50DB57-59A0-4D05-B70D-16B63B982273}"/>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6B7CAB20-F83B-480F-BE3B-45483EE136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AE3DC4-D875-4B11-BF9D-5A1765ECA68D}"/>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585133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タイトルのみ">
    <p:spTree>
      <p:nvGrpSpPr>
        <p:cNvPr id="1" name=""/>
        <p:cNvGrpSpPr/>
        <p:nvPr/>
      </p:nvGrpSpPr>
      <p:grpSpPr>
        <a:xfrm>
          <a:off x="0" y="0"/>
          <a:ext cx="0" cy="0"/>
          <a:chOff x="0" y="0"/>
          <a:chExt cx="0" cy="0"/>
        </a:xfrm>
      </p:grpSpPr>
      <p:sp>
        <p:nvSpPr>
          <p:cNvPr id="8" name="タイトル プレースホルダー 1"/>
          <p:cNvSpPr>
            <a:spLocks noGrp="1"/>
          </p:cNvSpPr>
          <p:nvPr>
            <p:ph type="title"/>
          </p:nvPr>
        </p:nvSpPr>
        <p:spPr bwMode="auto">
          <a:xfrm>
            <a:off x="431371" y="580398"/>
            <a:ext cx="7881579" cy="502189"/>
          </a:xfrm>
          <a:prstGeom prst="rect">
            <a:avLst/>
          </a:prstGeom>
          <a:noFill/>
          <a:ln w="9525">
            <a:noFill/>
            <a:miter lim="800000"/>
            <a:headEnd/>
            <a:tailEnd/>
          </a:ln>
        </p:spPr>
        <p:txBody>
          <a:bodyPr wrap="square" lIns="0" tIns="0" rIns="0" bIns="0">
            <a:spAutoFit/>
          </a:bodyPr>
          <a:lstStyle>
            <a:lvl1pPr>
              <a:defRPr sz="3600" b="1">
                <a:solidFill>
                  <a:srgbClr val="0070C0"/>
                </a:solidFill>
              </a:defRPr>
            </a:lvl1pPr>
          </a:lstStyle>
          <a:p>
            <a:pPr lvl="0"/>
            <a:endParaRPr lang="ja-JP" altLang="en-US" dirty="0"/>
          </a:p>
        </p:txBody>
      </p:sp>
      <p:sp>
        <p:nvSpPr>
          <p:cNvPr id="9" name="テキスト プレースホルダ 8"/>
          <p:cNvSpPr>
            <a:spLocks noGrp="1"/>
          </p:cNvSpPr>
          <p:nvPr>
            <p:ph type="body" sz="quarter" idx="10"/>
          </p:nvPr>
        </p:nvSpPr>
        <p:spPr>
          <a:xfrm>
            <a:off x="454025" y="1761520"/>
            <a:ext cx="11279716" cy="720000"/>
          </a:xfrm>
          <a:prstGeom prst="rect">
            <a:avLst/>
          </a:prstGeom>
        </p:spPr>
        <p:txBody>
          <a:bodyPr lIns="0" tIns="0" rIns="0" bIns="0"/>
          <a:lstStyle>
            <a:lvl1pPr>
              <a:buFontTx/>
              <a:buNone/>
              <a:defRPr sz="2400">
                <a:latin typeface="+mn-ea"/>
                <a:ea typeface="+mn-ea"/>
              </a:defRPr>
            </a:lvl1pPr>
            <a:lvl2pPr>
              <a:defRPr sz="1400">
                <a:latin typeface="+mn-ea"/>
                <a:ea typeface="+mn-ea"/>
              </a:defRPr>
            </a:lvl2pPr>
            <a:lvl3pPr>
              <a:defRPr sz="1400">
                <a:latin typeface="+mn-ea"/>
                <a:ea typeface="+mn-ea"/>
              </a:defRPr>
            </a:lvl3pPr>
            <a:lvl4pPr>
              <a:defRPr sz="1400">
                <a:latin typeface="+mn-ea"/>
                <a:ea typeface="+mn-ea"/>
              </a:defRPr>
            </a:lvl4pPr>
            <a:lvl5pPr>
              <a:defRPr sz="1400">
                <a:latin typeface="+mn-ea"/>
                <a:ea typeface="+mn-ea"/>
              </a:defRPr>
            </a:lvl5pPr>
          </a:lstStyle>
          <a:p>
            <a:pPr lvl="0"/>
            <a:endParaRPr lang="ja-JP" altLang="en-US" dirty="0"/>
          </a:p>
        </p:txBody>
      </p:sp>
      <p:pic>
        <p:nvPicPr>
          <p:cNvPr id="11" name="図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219034"/>
          </a:xfrm>
          <a:prstGeom prst="rect">
            <a:avLst/>
          </a:prstGeom>
        </p:spPr>
      </p:pic>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4024" y="61200"/>
            <a:ext cx="1517251" cy="106519"/>
          </a:xfrm>
          <a:prstGeom prst="rect">
            <a:avLst/>
          </a:prstGeom>
        </p:spPr>
      </p:pic>
    </p:spTree>
    <p:extLst>
      <p:ext uri="{BB962C8B-B14F-4D97-AF65-F5344CB8AC3E}">
        <p14:creationId xmlns:p14="http://schemas.microsoft.com/office/powerpoint/2010/main" val="87862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818125" cy="626114"/>
          </a:xfrm>
          <a:prstGeom prst="rect">
            <a:avLst/>
          </a:prstGeom>
        </p:spPr>
        <p:txBody>
          <a:bodyPr>
            <a:normAutofit/>
          </a:bodyPr>
          <a:lstStyle>
            <a:lvl1pPr>
              <a:defRPr sz="2800">
                <a:solidFill>
                  <a:schemeClr val="tx1"/>
                </a:solidFill>
                <a:latin typeface="Arial" pitchFamily="34" charset="0"/>
                <a:cs typeface="Arial" pitchFamily="34" charset="0"/>
              </a:defRPr>
            </a:lvl1pPr>
          </a:lstStyle>
          <a:p>
            <a:r>
              <a:rPr kumimoji="1" lang="ja-JP" altLang="en-US" dirty="0"/>
              <a:t>マスタ タイトルの書式設定</a:t>
            </a:r>
          </a:p>
        </p:txBody>
      </p:sp>
      <p:sp>
        <p:nvSpPr>
          <p:cNvPr id="3" name="コンテンツ プレースホルダ 2"/>
          <p:cNvSpPr>
            <a:spLocks noGrp="1"/>
          </p:cNvSpPr>
          <p:nvPr>
            <p:ph idx="1"/>
          </p:nvPr>
        </p:nvSpPr>
        <p:spPr>
          <a:xfrm>
            <a:off x="609599" y="1078174"/>
            <a:ext cx="11218461" cy="5500047"/>
          </a:xfrm>
          <a:prstGeom prst="rect">
            <a:avLst/>
          </a:prstGeom>
        </p:spPr>
        <p:txBody>
          <a:bodyPr>
            <a:normAutofit/>
          </a:bodyPr>
          <a:lstStyle>
            <a:lvl1pPr>
              <a:buFont typeface="Wingdings" pitchFamily="2" charset="2"/>
              <a:buChar char="n"/>
              <a:defRPr sz="2400">
                <a:solidFill>
                  <a:schemeClr val="tx1"/>
                </a:solidFill>
                <a:latin typeface="Arial" pitchFamily="34" charset="0"/>
                <a:cs typeface="Arial" pitchFamily="34" charset="0"/>
              </a:defRPr>
            </a:lvl1pPr>
            <a:lvl2pPr>
              <a:buFont typeface="Wingdings" pitchFamily="2" charset="2"/>
              <a:buChar char="p"/>
              <a:defRPr sz="2000">
                <a:solidFill>
                  <a:schemeClr val="tx1"/>
                </a:solidFill>
                <a:latin typeface="Arial" pitchFamily="34" charset="0"/>
                <a:cs typeface="Arial" pitchFamily="34" charset="0"/>
              </a:defRPr>
            </a:lvl2pPr>
            <a:lvl3pPr>
              <a:buFont typeface="Wingdings" pitchFamily="2" charset="2"/>
              <a:buChar char="l"/>
              <a:defRPr sz="1800">
                <a:solidFill>
                  <a:schemeClr val="tx1"/>
                </a:solidFill>
                <a:latin typeface="Arial" pitchFamily="34" charset="0"/>
                <a:cs typeface="Arial" pitchFamily="34" charset="0"/>
              </a:defRPr>
            </a:lvl3pPr>
            <a:lvl4pPr>
              <a:buFont typeface="Wingdings" pitchFamily="2" charset="2"/>
              <a:buChar char="Ø"/>
              <a:defRPr sz="1600">
                <a:solidFill>
                  <a:schemeClr val="tx1"/>
                </a:solidFill>
                <a:latin typeface="Arial" pitchFamily="34" charset="0"/>
                <a:cs typeface="Arial" pitchFamily="34" charset="0"/>
              </a:defRPr>
            </a:lvl4pPr>
            <a:lvl5pPr>
              <a:buFont typeface="Wingdings" pitchFamily="2" charset="2"/>
              <a:buChar char="ü"/>
              <a:defRPr sz="1400">
                <a:solidFill>
                  <a:schemeClr val="tx1"/>
                </a:solidFill>
                <a:latin typeface="Arial" pitchFamily="34" charset="0"/>
                <a:cs typeface="Arial" pitchFamily="34" charset="0"/>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79725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共通">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4183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pic>
        <p:nvPicPr>
          <p:cNvPr id="3" name="図 2" descr="LP_chugai.jp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30625" y="2794000"/>
            <a:ext cx="473075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248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26B3D-90D3-41BF-B202-D98B692CF1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D3DFA83-9BCE-4FF4-80B4-C29DDC6EF4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DDEB68A-84F7-45D7-8392-A20D456C8425}"/>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25EAC4B1-E656-422B-ABB1-B433B08EF7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3932F8-3B9D-4913-BB99-49B6AA69A004}"/>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003356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A3A71E-085D-4FF8-A534-45301C91B6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F5768A-0F95-4C9C-9BE2-28EC56D7230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3C2C34-BD52-4ACE-A03E-8210E9C2C526}"/>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BD44EF53-FD52-40F3-AF99-85DFD92142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8A9716-0D6D-4730-AC3E-FB3C737471A1}"/>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94293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E062E1-1DDB-4E50-93F1-30A8281D11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2559979-6941-4F9F-ABAF-08767898FC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17542A9-E0BE-4498-9E58-693A3E6E9A58}"/>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25F549AB-8168-4B25-825F-72C40B8AEB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F198AB-E14D-4B7B-B0CE-C6AA4A260367}"/>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107723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61FC1-4916-485F-B2DB-77C5434D2C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A24B9EC-E1E6-4559-AB97-5979F15B40E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D52481F-7A5D-4C67-AC2A-0B9B2CCDDC1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7F0D98E-F37C-4101-81DD-96B7F13DA929}"/>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6" name="フッター プレースホルダー 5">
            <a:extLst>
              <a:ext uri="{FF2B5EF4-FFF2-40B4-BE49-F238E27FC236}">
                <a16:creationId xmlns:a16="http://schemas.microsoft.com/office/drawing/2014/main" id="{CE001027-5F92-4A7B-895E-EFCBB53ACE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DD6BD7-5AE5-442B-A6CF-03BE3A7C8BC0}"/>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292585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130BB5-7BF7-426A-BE6D-1575E15B865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C93F51-6071-4BE6-AE83-6EF88E6D0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30F0C42-0C0C-4E73-B3B6-38B038DE8FF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EEA8DE6-4C8D-4251-8240-93FAF01920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07A36B4-BAC1-45F8-A94C-47B2725560E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C563B1E-FA47-407F-BB48-A4D5F8D84EC3}"/>
              </a:ext>
            </a:extLst>
          </p:cNvPr>
          <p:cNvSpPr>
            <a:spLocks noGrp="1"/>
          </p:cNvSpPr>
          <p:nvPr>
            <p:ph type="dt" sz="half" idx="10"/>
          </p:nvPr>
        </p:nvSpPr>
        <p:spPr/>
        <p:txBody>
          <a:bodyPr/>
          <a:lstStyle/>
          <a:p>
            <a:fld id="{6A8BBAD2-9DD1-4D4F-8B6B-F242D7AC5A51}" type="datetimeFigureOut">
              <a:rPr kumimoji="1" lang="ja-JP" altLang="en-US" smtClean="0"/>
              <a:t>2025/5/28</a:t>
            </a:fld>
            <a:endParaRPr kumimoji="1" lang="ja-JP" altLang="en-US"/>
          </a:p>
        </p:txBody>
      </p:sp>
      <p:sp>
        <p:nvSpPr>
          <p:cNvPr id="8" name="フッター プレースホルダー 7">
            <a:extLst>
              <a:ext uri="{FF2B5EF4-FFF2-40B4-BE49-F238E27FC236}">
                <a16:creationId xmlns:a16="http://schemas.microsoft.com/office/drawing/2014/main" id="{327BD934-6F6A-48E3-B709-479E88B2A0C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B1AB3CE-212A-4D8D-A3F0-B160F352BEEF}"/>
              </a:ext>
            </a:extLst>
          </p:cNvPr>
          <p:cNvSpPr>
            <a:spLocks noGrp="1"/>
          </p:cNvSpPr>
          <p:nvPr>
            <p:ph type="sldNum" sz="quarter" idx="12"/>
          </p:nvPr>
        </p:nvSpPr>
        <p:spPr/>
        <p:txBody>
          <a:body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3199072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3" name="Picture 27" descr="英"/>
          <p:cNvPicPr>
            <a:picLocks noChangeAspect="1" noChangeArrowheads="1"/>
          </p:cNvPicPr>
          <p:nvPr userDrawn="1"/>
        </p:nvPicPr>
        <p:blipFill>
          <a:blip r:embed="rId6" cstate="print"/>
          <a:srcRect/>
          <a:stretch>
            <a:fillRect/>
          </a:stretch>
        </p:blipFill>
        <p:spPr bwMode="auto">
          <a:xfrm>
            <a:off x="11131554" y="246063"/>
            <a:ext cx="806449" cy="476250"/>
          </a:xfrm>
          <a:prstGeom prst="rect">
            <a:avLst/>
          </a:prstGeom>
          <a:noFill/>
          <a:ln w="9525">
            <a:noFill/>
            <a:miter lim="800000"/>
            <a:headEnd/>
            <a:tailEnd/>
          </a:ln>
        </p:spPr>
      </p:pic>
      <p:sp>
        <p:nvSpPr>
          <p:cNvPr id="10" name="Rectangle 67"/>
          <p:cNvSpPr>
            <a:spLocks noChangeArrowheads="1"/>
          </p:cNvSpPr>
          <p:nvPr userDrawn="1"/>
        </p:nvSpPr>
        <p:spPr bwMode="auto">
          <a:xfrm>
            <a:off x="10830299" y="795648"/>
            <a:ext cx="1171699" cy="190005"/>
          </a:xfrm>
          <a:prstGeom prst="rect">
            <a:avLst/>
          </a:prstGeom>
          <a:solidFill>
            <a:schemeClr val="bg1"/>
          </a:solidFill>
          <a:ln w="9525">
            <a:solidFill>
              <a:srgbClr val="FF0000"/>
            </a:solidFill>
            <a:miter lim="800000"/>
            <a:headEnd/>
            <a:tailEnd/>
          </a:ln>
          <a:effectLst/>
        </p:spPr>
        <p:txBody>
          <a:bodyPr wrap="none" anchor="ctr"/>
          <a:lstStyle/>
          <a:p>
            <a:pPr algn="ctr" defTabSz="914400" eaLnBrk="1" hangingPunct="1">
              <a:defRPr/>
            </a:pPr>
            <a:r>
              <a:rPr lang="en-US" altLang="ja-JP" sz="1200" dirty="0">
                <a:solidFill>
                  <a:srgbClr val="FF0000"/>
                </a:solidFill>
                <a:latin typeface="Univers Extended" pitchFamily="34" charset="0"/>
                <a:ea typeface="メイリオ" panose="020B0604030504040204" pitchFamily="50" charset="-128"/>
              </a:rPr>
              <a:t>Confidential</a:t>
            </a:r>
          </a:p>
        </p:txBody>
      </p:sp>
      <p:cxnSp>
        <p:nvCxnSpPr>
          <p:cNvPr id="3" name="直線コネクタ 2"/>
          <p:cNvCxnSpPr/>
          <p:nvPr userDrawn="1"/>
        </p:nvCxnSpPr>
        <p:spPr bwMode="auto">
          <a:xfrm>
            <a:off x="112889" y="984155"/>
            <a:ext cx="10580212" cy="0"/>
          </a:xfrm>
          <a:prstGeom prst="line">
            <a:avLst/>
          </a:prstGeom>
          <a:ln w="19050">
            <a:solidFill>
              <a:schemeClr val="tx1">
                <a:lumMod val="50000"/>
                <a:lumOff val="50000"/>
              </a:schemeClr>
            </a:solidFill>
            <a:headEnd type="none" w="med" len="med"/>
            <a:tailEnd type="none" w="med" len="med"/>
          </a:ln>
          <a:effectLst/>
        </p:spPr>
        <p:style>
          <a:lnRef idx="2">
            <a:schemeClr val="dk1"/>
          </a:lnRef>
          <a:fillRef idx="0">
            <a:schemeClr val="dk1"/>
          </a:fillRef>
          <a:effectRef idx="1">
            <a:schemeClr val="dk1"/>
          </a:effectRef>
          <a:fontRef idx="minor">
            <a:schemeClr val="tx1"/>
          </a:fontRef>
        </p:style>
      </p:cxnSp>
      <p:sp>
        <p:nvSpPr>
          <p:cNvPr id="6" name="スライド番号プレースホルダー 1"/>
          <p:cNvSpPr txBox="1">
            <a:spLocks/>
          </p:cNvSpPr>
          <p:nvPr userDrawn="1"/>
        </p:nvSpPr>
        <p:spPr>
          <a:xfrm>
            <a:off x="11667069" y="6541347"/>
            <a:ext cx="541867" cy="316653"/>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pPr>
            <a:fld id="{7D0E646C-150D-4EEB-BF04-B554ABF476ED}" type="slidenum">
              <a:rPr lang="ja-JP" altLang="en-US" sz="1100" smtClean="0">
                <a:solidFill>
                  <a:prstClr val="black"/>
                </a:solidFill>
                <a:latin typeface="Meiryo UI" panose="020B0604030504040204" pitchFamily="50" charset="-128"/>
                <a:ea typeface="Meiryo UI" panose="020B0604030504040204" pitchFamily="50" charset="-128"/>
              </a:rPr>
              <a:pPr fontAlgn="auto">
                <a:spcBef>
                  <a:spcPts val="0"/>
                </a:spcBef>
                <a:spcAft>
                  <a:spcPts val="0"/>
                </a:spcAft>
              </a:pPr>
              <a:t>‹#›</a:t>
            </a:fld>
            <a:endParaRPr lang="ja-JP" altLang="en-US"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8646662"/>
      </p:ext>
    </p:extLst>
  </p:cSld>
  <p:clrMap bg1="lt1" tx1="dk1" bg2="lt2" tx2="dk2" accent1="accent1" accent2="accent2" accent3="accent3" accent4="accent4" accent5="accent5" accent6="accent6" hlink="hlink" folHlink="folHlink"/>
  <p:sldLayoutIdLst>
    <p:sldLayoutId id="2147483910" r:id="rId1"/>
    <p:sldLayoutId id="2147483916" r:id="rId2"/>
    <p:sldLayoutId id="2147483911" r:id="rId3"/>
    <p:sldLayoutId id="2147483925" r:id="rId4"/>
  </p:sldLayoutIdLst>
  <p:hf hdr="0" ftr="0" dt="0"/>
  <p:txStyles>
    <p:titleStyle>
      <a:lvl1pPr algn="l" rtl="0" eaLnBrk="0" fontAlgn="base" hangingPunct="0">
        <a:spcBef>
          <a:spcPct val="0"/>
        </a:spcBef>
        <a:spcAft>
          <a:spcPct val="0"/>
        </a:spcAft>
        <a:defRPr kumimoji="1" sz="3200" b="1" baseline="0">
          <a:solidFill>
            <a:srgbClr val="333333"/>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2pPr>
      <a:lvl3pPr algn="l" rtl="0" eaLnBrk="0" fontAlgn="base" hangingPunct="0">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3pPr>
      <a:lvl4pPr algn="l" rtl="0" eaLnBrk="0" fontAlgn="base" hangingPunct="0">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4pPr>
      <a:lvl5pPr algn="l" rtl="0" eaLnBrk="0" fontAlgn="base" hangingPunct="0">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5pPr>
      <a:lvl6pPr marL="457200" algn="l" rtl="0" fontAlgn="base">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6pPr>
      <a:lvl7pPr marL="914400" algn="l" rtl="0" fontAlgn="base">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7pPr>
      <a:lvl8pPr marL="1371600" algn="l" rtl="0" fontAlgn="base">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8pPr>
      <a:lvl9pPr marL="1828800" algn="l" rtl="0" fontAlgn="base">
        <a:spcBef>
          <a:spcPct val="0"/>
        </a:spcBef>
        <a:spcAft>
          <a:spcPct val="0"/>
        </a:spcAft>
        <a:defRPr kumimoji="1" sz="3200" b="1">
          <a:solidFill>
            <a:srgbClr val="333333"/>
          </a:solidFill>
          <a:latin typeface="HGｺﾞｼｯｸE" pitchFamily="49" charset="-128"/>
          <a:ea typeface="HGｺﾞｼｯｸE" pitchFamily="49" charset="-128"/>
          <a:cs typeface="Arial Unicode MS" pitchFamily="50" charset="-128"/>
        </a:defRPr>
      </a:lvl9pPr>
    </p:titleStyle>
    <p:bodyStyle>
      <a:lvl1pPr marL="355600" indent="-355600" algn="l" rtl="0" eaLnBrk="0" fontAlgn="base" hangingPunct="0">
        <a:spcBef>
          <a:spcPct val="20000"/>
        </a:spcBef>
        <a:spcAft>
          <a:spcPct val="0"/>
        </a:spcAft>
        <a:buFont typeface="Wingdings" pitchFamily="2" charset="2"/>
        <a:buChar char="n"/>
        <a:defRPr kumimoji="1" sz="2800" baseline="0">
          <a:solidFill>
            <a:srgbClr val="111111"/>
          </a:solidFill>
          <a:latin typeface="Meiryo UI" panose="020B0604030504040204" pitchFamily="50" charset="-128"/>
          <a:ea typeface="Meiryo UI" panose="020B0604030504040204" pitchFamily="50" charset="-128"/>
          <a:cs typeface="+mn-cs"/>
        </a:defRPr>
      </a:lvl1pPr>
      <a:lvl2pPr marL="982663" indent="-355600" algn="l" rtl="0" eaLnBrk="0" fontAlgn="base" hangingPunct="0">
        <a:spcBef>
          <a:spcPct val="20000"/>
        </a:spcBef>
        <a:spcAft>
          <a:spcPct val="0"/>
        </a:spcAft>
        <a:buFont typeface="Wingdings" pitchFamily="2" charset="2"/>
        <a:buChar char="l"/>
        <a:defRPr sz="2500" baseline="0">
          <a:solidFill>
            <a:srgbClr val="111111"/>
          </a:solidFill>
          <a:latin typeface="Meiryo UI" panose="020B0604030504040204" pitchFamily="50" charset="-128"/>
          <a:ea typeface="Meiryo UI" panose="020B0604030504040204" pitchFamily="50" charset="-128"/>
          <a:cs typeface="Arial" pitchFamily="34" charset="0"/>
        </a:defRPr>
      </a:lvl2pPr>
      <a:lvl3pPr marL="1346200" indent="-177800" algn="l" rtl="0" eaLnBrk="0" fontAlgn="base" hangingPunct="0">
        <a:lnSpc>
          <a:spcPct val="90000"/>
        </a:lnSpc>
        <a:spcBef>
          <a:spcPct val="20000"/>
        </a:spcBef>
        <a:spcAft>
          <a:spcPct val="0"/>
        </a:spcAft>
        <a:buChar char="•"/>
        <a:defRPr kumimoji="1" sz="2200" baseline="0">
          <a:solidFill>
            <a:schemeClr val="tx1"/>
          </a:solidFill>
          <a:latin typeface="Meiryo UI" panose="020B0604030504040204" pitchFamily="50" charset="-128"/>
          <a:ea typeface="Meiryo UI" panose="020B0604030504040204" pitchFamily="50" charset="-128"/>
          <a:cs typeface="Arial" pitchFamily="34" charset="0"/>
        </a:defRPr>
      </a:lvl3pPr>
      <a:lvl4pPr marL="1803400" indent="-185738" algn="l" rtl="0" eaLnBrk="0" fontAlgn="base" hangingPunct="0">
        <a:lnSpc>
          <a:spcPct val="95000"/>
        </a:lnSpc>
        <a:spcBef>
          <a:spcPct val="20000"/>
        </a:spcBef>
        <a:spcAft>
          <a:spcPct val="0"/>
        </a:spcAft>
        <a:buFont typeface="Wingdings" pitchFamily="2" charset="2"/>
        <a:buChar char="Ø"/>
        <a:defRPr sz="1900" baseline="0">
          <a:solidFill>
            <a:srgbClr val="111111"/>
          </a:solidFill>
          <a:latin typeface="Meiryo UI" panose="020B0604030504040204" pitchFamily="50" charset="-128"/>
          <a:ea typeface="Meiryo UI" panose="020B0604030504040204" pitchFamily="50" charset="-128"/>
          <a:cs typeface="Arial" pitchFamily="34" charset="0"/>
        </a:defRPr>
      </a:lvl4pPr>
      <a:lvl5pPr marL="2151063" indent="-168275" algn="l" rtl="0" eaLnBrk="0" fontAlgn="base" hangingPunct="0">
        <a:lnSpc>
          <a:spcPct val="90000"/>
        </a:lnSpc>
        <a:spcBef>
          <a:spcPct val="20000"/>
        </a:spcBef>
        <a:spcAft>
          <a:spcPct val="0"/>
        </a:spcAft>
        <a:buFont typeface="Wingdings" pitchFamily="2" charset="2"/>
        <a:buChar char="ü"/>
        <a:defRPr baseline="0">
          <a:solidFill>
            <a:srgbClr val="111111"/>
          </a:solidFill>
          <a:latin typeface="Meiryo UI" panose="020B0604030504040204" pitchFamily="50" charset="-128"/>
          <a:ea typeface="Meiryo UI" panose="020B0604030504040204" pitchFamily="50" charset="-128"/>
          <a:cs typeface="Arial" pitchFamily="34" charset="0"/>
        </a:defRPr>
      </a:lvl5pPr>
      <a:lvl6pPr marL="26082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6pPr>
      <a:lvl7pPr marL="30654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7pPr>
      <a:lvl8pPr marL="35226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8pPr>
      <a:lvl9pPr marL="39798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D42DE5-E424-4A6C-A02C-B0F38091C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4AAEF13-D3C4-49CD-82E2-5C2CD86F1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7C04B1-945A-468C-9BE9-2FC8CA5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BBAD2-9DD1-4D4F-8B6B-F242D7AC5A51}" type="datetimeFigureOut">
              <a:rPr kumimoji="1" lang="ja-JP" altLang="en-US" smtClean="0"/>
              <a:t>2025/5/28</a:t>
            </a:fld>
            <a:endParaRPr kumimoji="1" lang="ja-JP" altLang="en-US"/>
          </a:p>
        </p:txBody>
      </p:sp>
      <p:sp>
        <p:nvSpPr>
          <p:cNvPr id="5" name="フッター プレースホルダー 4">
            <a:extLst>
              <a:ext uri="{FF2B5EF4-FFF2-40B4-BE49-F238E27FC236}">
                <a16:creationId xmlns:a16="http://schemas.microsoft.com/office/drawing/2014/main" id="{D4DBC5A8-F9D1-4DE2-BC97-C2040353C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0F9C0FB-F1C7-48E8-A711-F66919296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FD5E-F0B8-4EC5-90F5-677B4D16FE7B}" type="slidenum">
              <a:rPr kumimoji="1" lang="ja-JP" altLang="en-US" smtClean="0"/>
              <a:t>‹#›</a:t>
            </a:fld>
            <a:endParaRPr kumimoji="1" lang="ja-JP" altLang="en-US"/>
          </a:p>
        </p:txBody>
      </p:sp>
    </p:spTree>
    <p:extLst>
      <p:ext uri="{BB962C8B-B14F-4D97-AF65-F5344CB8AC3E}">
        <p14:creationId xmlns:p14="http://schemas.microsoft.com/office/powerpoint/2010/main" val="1426433044"/>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microsoft.com/office/2018/10/relationships/comments" Target="../comments/modernComment_127_D16231CE.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新規　研究者主導臨床研究　提案内容</a:t>
            </a:r>
            <a:endParaRPr kumimoji="1" lang="ja-JP" altLang="en-US" dirty="0"/>
          </a:p>
        </p:txBody>
      </p:sp>
      <p:sp>
        <p:nvSpPr>
          <p:cNvPr id="3" name="テキスト プレースホルダー 2"/>
          <p:cNvSpPr>
            <a:spLocks noGrp="1"/>
          </p:cNvSpPr>
          <p:nvPr>
            <p:ph idx="1"/>
          </p:nvPr>
        </p:nvSpPr>
        <p:spPr>
          <a:prstGeom prst="rect">
            <a:avLst/>
          </a:prstGeom>
        </p:spPr>
        <p:txBody>
          <a:bodyPr>
            <a:normAutofit fontScale="92500" lnSpcReduction="10000"/>
          </a:bodyPr>
          <a:lstStyle/>
          <a:p>
            <a:pPr marL="342900" indent="-342900">
              <a:buFont typeface="Wingdings" panose="05000000000000000000" pitchFamily="2" charset="2"/>
              <a:buChar char="p"/>
            </a:pPr>
            <a:r>
              <a:rPr lang="ja-JP" altLang="en-US" sz="2000" dirty="0"/>
              <a:t>研究概要</a:t>
            </a:r>
            <a:endParaRPr kumimoji="1" lang="en-US" altLang="ja-JP" sz="2000" dirty="0"/>
          </a:p>
          <a:p>
            <a:pPr marL="342900" indent="-342900">
              <a:buFont typeface="Wingdings" panose="05000000000000000000" pitchFamily="2" charset="2"/>
              <a:buChar char="p"/>
            </a:pPr>
            <a:r>
              <a:rPr kumimoji="1" lang="ja-JP" altLang="en-US" sz="2000" dirty="0"/>
              <a:t>背景</a:t>
            </a:r>
            <a:endParaRPr kumimoji="1" lang="en-US" altLang="ja-JP" sz="2000" dirty="0"/>
          </a:p>
          <a:p>
            <a:pPr marL="342900" indent="-342900">
              <a:buFont typeface="Wingdings" panose="05000000000000000000" pitchFamily="2" charset="2"/>
              <a:buChar char="p"/>
            </a:pPr>
            <a:r>
              <a:rPr kumimoji="1" lang="ja-JP" altLang="en-US" sz="2000" dirty="0"/>
              <a:t>目的</a:t>
            </a:r>
            <a:endParaRPr kumimoji="1" lang="en-US" altLang="ja-JP" sz="2000" dirty="0"/>
          </a:p>
          <a:p>
            <a:pPr marL="342900" indent="-342900">
              <a:buFont typeface="Wingdings" panose="05000000000000000000" pitchFamily="2" charset="2"/>
              <a:buChar char="p"/>
            </a:pPr>
            <a:r>
              <a:rPr lang="ja-JP" altLang="en-US" sz="2000" dirty="0"/>
              <a:t>臨床研究の骨子</a:t>
            </a:r>
            <a:endParaRPr lang="en-US" altLang="ja-JP" sz="2000" dirty="0"/>
          </a:p>
          <a:p>
            <a:pPr marL="714375" lvl="1" indent="-342900">
              <a:buFont typeface="Wingdings" panose="05000000000000000000" pitchFamily="2" charset="2"/>
              <a:buChar char="Ø"/>
            </a:pPr>
            <a:r>
              <a:rPr lang="ja-JP" altLang="ja-JP" sz="1800" dirty="0"/>
              <a:t>研究の背景・目的</a:t>
            </a:r>
            <a:r>
              <a:rPr lang="ja-JP" altLang="en-US" sz="1800" dirty="0"/>
              <a:t>・意義</a:t>
            </a:r>
            <a:endParaRPr lang="ja-JP" altLang="ja-JP" sz="1800" dirty="0"/>
          </a:p>
          <a:p>
            <a:pPr marL="714375" lvl="1" indent="-342900">
              <a:buFont typeface="Wingdings" panose="05000000000000000000" pitchFamily="2" charset="2"/>
              <a:buChar char="Ø"/>
            </a:pPr>
            <a:r>
              <a:rPr lang="ja-JP" altLang="ja-JP" sz="1800" dirty="0"/>
              <a:t>研究デザイン（並行群間比較／クロスオーバー／盲検化／無作為化等）</a:t>
            </a:r>
          </a:p>
          <a:p>
            <a:pPr marL="714375" lvl="1" indent="-342900">
              <a:buFont typeface="Wingdings" panose="05000000000000000000" pitchFamily="2" charset="2"/>
              <a:buChar char="Ø"/>
            </a:pPr>
            <a:r>
              <a:rPr lang="ja-JP" altLang="ja-JP" sz="1800" dirty="0"/>
              <a:t>対象および主要な選択基準・除外基準</a:t>
            </a:r>
          </a:p>
          <a:p>
            <a:pPr marL="714375" lvl="1" indent="-342900">
              <a:buFont typeface="Wingdings" panose="05000000000000000000" pitchFamily="2" charset="2"/>
              <a:buChar char="Ø"/>
            </a:pPr>
            <a:r>
              <a:rPr lang="ja-JP" altLang="ja-JP" sz="1800" dirty="0"/>
              <a:t>症例数（群毎の症例数）</a:t>
            </a:r>
          </a:p>
          <a:p>
            <a:pPr marL="714375" lvl="1" indent="-342900">
              <a:buFont typeface="Wingdings" panose="05000000000000000000" pitchFamily="2" charset="2"/>
              <a:buChar char="Ø"/>
            </a:pPr>
            <a:r>
              <a:rPr lang="ja-JP" altLang="ja-JP" sz="1800" dirty="0">
                <a:solidFill>
                  <a:prstClr val="black"/>
                </a:solidFill>
              </a:rPr>
              <a:t>用法</a:t>
            </a:r>
            <a:r>
              <a:rPr lang="ja-JP" altLang="en-US" sz="1800" dirty="0">
                <a:solidFill>
                  <a:prstClr val="black"/>
                </a:solidFill>
              </a:rPr>
              <a:t>・用量</a:t>
            </a:r>
            <a:endParaRPr lang="en-US" altLang="ja-JP" sz="1800" dirty="0">
              <a:solidFill>
                <a:prstClr val="black"/>
              </a:solidFill>
            </a:endParaRPr>
          </a:p>
          <a:p>
            <a:pPr marL="714375" lvl="1" indent="-342900">
              <a:buFont typeface="Wingdings" panose="05000000000000000000" pitchFamily="2" charset="2"/>
              <a:buChar char="Ø"/>
            </a:pPr>
            <a:r>
              <a:rPr lang="ja-JP" altLang="en-US" sz="1800" dirty="0"/>
              <a:t>主要評価項目／副次的評価項目／探索的評価項目</a:t>
            </a:r>
          </a:p>
          <a:p>
            <a:pPr marL="714375" lvl="1" indent="-342900">
              <a:buFont typeface="Wingdings" panose="05000000000000000000" pitchFamily="2" charset="2"/>
              <a:buChar char="Ø"/>
            </a:pPr>
            <a:r>
              <a:rPr lang="ja-JP" altLang="en-US" sz="1800" dirty="0"/>
              <a:t>中央測定実施の有無</a:t>
            </a:r>
          </a:p>
          <a:p>
            <a:pPr marL="714375" lvl="1" indent="-342900">
              <a:buFont typeface="Wingdings" panose="05000000000000000000" pitchFamily="2" charset="2"/>
              <a:buChar char="Ø"/>
            </a:pPr>
            <a:r>
              <a:rPr lang="ja-JP" altLang="en-US" sz="1800" dirty="0"/>
              <a:t>研究期間と公表時期</a:t>
            </a:r>
          </a:p>
          <a:p>
            <a:pPr marL="714375" lvl="1" indent="-342900">
              <a:buFont typeface="Wingdings" panose="05000000000000000000" pitchFamily="2" charset="2"/>
              <a:buChar char="Ø"/>
            </a:pPr>
            <a:r>
              <a:rPr lang="ja-JP" altLang="en-US" sz="1800" dirty="0"/>
              <a:t>併用療法</a:t>
            </a:r>
          </a:p>
          <a:p>
            <a:pPr marL="714375" lvl="1" indent="-342900">
              <a:buFont typeface="Wingdings" panose="05000000000000000000" pitchFamily="2" charset="2"/>
              <a:buChar char="Ø"/>
            </a:pPr>
            <a:r>
              <a:rPr lang="ja-JP" altLang="en-US" sz="1800" dirty="0"/>
              <a:t>検査、観察スケジュール</a:t>
            </a:r>
            <a:endParaRPr lang="en-US" altLang="ja-JP" sz="1800" dirty="0"/>
          </a:p>
          <a:p>
            <a:pPr marL="342900" indent="-342900">
              <a:buFont typeface="Wingdings" panose="05000000000000000000" pitchFamily="2" charset="2"/>
              <a:buChar char="p"/>
            </a:pPr>
            <a:r>
              <a:rPr lang="ja-JP" altLang="en-US" sz="2000" dirty="0">
                <a:solidFill>
                  <a:prstClr val="black"/>
                </a:solidFill>
              </a:rPr>
              <a:t>実施体制</a:t>
            </a:r>
            <a:endParaRPr lang="en-US" altLang="ja-JP" sz="2000" dirty="0">
              <a:solidFill>
                <a:prstClr val="black"/>
              </a:solidFill>
            </a:endParaRPr>
          </a:p>
          <a:p>
            <a:pPr marL="342900" indent="-342900">
              <a:buFont typeface="Wingdings" panose="05000000000000000000" pitchFamily="2" charset="2"/>
              <a:buChar char="p"/>
            </a:pPr>
            <a:r>
              <a:rPr lang="ja-JP" altLang="en-US" sz="2000" dirty="0"/>
              <a:t>実行可能性</a:t>
            </a:r>
            <a:endParaRPr lang="en-US" altLang="ja-JP" sz="2000" dirty="0">
              <a:solidFill>
                <a:prstClr val="black"/>
              </a:solidFill>
            </a:endParaRPr>
          </a:p>
          <a:p>
            <a:pPr marL="342900" indent="-342900">
              <a:buFont typeface="Wingdings" panose="05000000000000000000" pitchFamily="2" charset="2"/>
              <a:buChar char="p"/>
            </a:pPr>
            <a:r>
              <a:rPr lang="ja-JP" altLang="en-US" sz="2000" dirty="0">
                <a:solidFill>
                  <a:prstClr val="black"/>
                </a:solidFill>
              </a:rPr>
              <a:t>費用</a:t>
            </a:r>
            <a:endParaRPr lang="en-US" altLang="ja-JP" sz="2000" dirty="0">
              <a:solidFill>
                <a:prstClr val="black"/>
              </a:solidFill>
            </a:endParaRPr>
          </a:p>
          <a:p>
            <a:pPr marL="342900" lvl="0" indent="-342900">
              <a:buFont typeface="Wingdings" panose="05000000000000000000" pitchFamily="2" charset="2"/>
              <a:buChar char="p"/>
            </a:pPr>
            <a:r>
              <a:rPr lang="ja-JP" altLang="en-US" sz="2000" dirty="0"/>
              <a:t>タイムライン（研究スケジュール、</a:t>
            </a:r>
            <a:r>
              <a:rPr lang="en-US" altLang="ja-JP" sz="2000" dirty="0"/>
              <a:t>Publication</a:t>
            </a:r>
            <a:r>
              <a:rPr lang="ja-JP" altLang="en-US" sz="2000" dirty="0"/>
              <a:t>予定時期など）</a:t>
            </a:r>
            <a:endParaRPr lang="en-US" altLang="ja-JP" sz="2000" dirty="0"/>
          </a:p>
        </p:txBody>
      </p:sp>
    </p:spTree>
    <p:extLst>
      <p:ext uri="{BB962C8B-B14F-4D97-AF65-F5344CB8AC3E}">
        <p14:creationId xmlns:p14="http://schemas.microsoft.com/office/powerpoint/2010/main" val="620710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2183144" cy="626114"/>
          </a:xfrm>
        </p:spPr>
        <p:txBody>
          <a:bodyPr>
            <a:normAutofit/>
          </a:bodyPr>
          <a:lstStyle/>
          <a:p>
            <a:r>
              <a:rPr lang="ja-JP" altLang="en-US" dirty="0">
                <a:latin typeface="+mj-ea"/>
              </a:rPr>
              <a:t>対象および主要な選択基準・除外基準</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r>
              <a:rPr lang="ja-JP" altLang="en-US" dirty="0">
                <a:latin typeface="+mj-ea"/>
              </a:rPr>
              <a:t>対象</a:t>
            </a:r>
            <a:endParaRPr lang="en-US" altLang="ja-JP" dirty="0">
              <a:latin typeface="+mj-ea"/>
            </a:endParaRPr>
          </a:p>
          <a:p>
            <a:pPr lvl="1"/>
            <a:endParaRPr lang="en-US" altLang="ja-JP" dirty="0">
              <a:latin typeface="+mj-ea"/>
            </a:endParaRPr>
          </a:p>
          <a:p>
            <a:pPr lvl="1"/>
            <a:endParaRPr lang="en-US" altLang="ja-JP" dirty="0">
              <a:latin typeface="+mj-ea"/>
            </a:endParaRPr>
          </a:p>
          <a:p>
            <a:r>
              <a:rPr lang="ja-JP" altLang="en-US" dirty="0">
                <a:latin typeface="+mj-ea"/>
              </a:rPr>
              <a:t>主要な選択基準</a:t>
            </a:r>
            <a:endParaRPr lang="en-US" altLang="ja-JP" dirty="0">
              <a:latin typeface="+mj-ea"/>
            </a:endParaRPr>
          </a:p>
          <a:p>
            <a:pPr marL="1084263" lvl="1" indent="-457200">
              <a:buFont typeface="+mj-lt"/>
              <a:buAutoNum type="arabicPeriod"/>
            </a:pPr>
            <a:endParaRPr lang="en-US" altLang="ja-JP" dirty="0">
              <a:latin typeface="+mj-ea"/>
            </a:endParaRPr>
          </a:p>
          <a:p>
            <a:pPr marL="1084263" lvl="1" indent="-457200">
              <a:buFont typeface="+mj-lt"/>
              <a:buAutoNum type="arabicPeriod"/>
            </a:pPr>
            <a:endParaRPr lang="en-US" altLang="ja-JP" dirty="0">
              <a:latin typeface="+mj-ea"/>
            </a:endParaRPr>
          </a:p>
          <a:p>
            <a:pPr marL="627063" lvl="1" indent="0">
              <a:buNone/>
            </a:pPr>
            <a:r>
              <a:rPr lang="ja-JP" altLang="en-US" dirty="0">
                <a:latin typeface="+mj-ea"/>
              </a:rPr>
              <a:t>設定根拠</a:t>
            </a:r>
            <a:endParaRPr lang="en-US" altLang="ja-JP" dirty="0">
              <a:latin typeface="+mj-ea"/>
            </a:endParaRPr>
          </a:p>
          <a:p>
            <a:pPr marL="1084263" lvl="1" indent="-457200">
              <a:buFont typeface="+mj-lt"/>
              <a:buAutoNum type="arabicPeriod"/>
            </a:pPr>
            <a:endParaRPr lang="en-US" altLang="ja-JP" dirty="0">
              <a:latin typeface="+mj-ea"/>
            </a:endParaRPr>
          </a:p>
          <a:p>
            <a:pPr marL="1084263" lvl="1" indent="-457200">
              <a:buFont typeface="+mj-lt"/>
              <a:buAutoNum type="arabicPeriod"/>
            </a:pPr>
            <a:endParaRPr lang="en-US" altLang="ja-JP" dirty="0">
              <a:latin typeface="+mj-ea"/>
            </a:endParaRPr>
          </a:p>
          <a:p>
            <a:r>
              <a:rPr lang="ja-JP" altLang="en-US" dirty="0">
                <a:latin typeface="+mj-ea"/>
              </a:rPr>
              <a:t>主要な除外基準</a:t>
            </a:r>
            <a:endParaRPr lang="en-US" altLang="ja-JP" dirty="0">
              <a:latin typeface="+mj-ea"/>
            </a:endParaRPr>
          </a:p>
          <a:p>
            <a:pPr marL="1084263" lvl="1" indent="-457200">
              <a:buFont typeface="+mj-lt"/>
              <a:buAutoNum type="arabicPeriod"/>
            </a:pPr>
            <a:endParaRPr lang="en-US" altLang="ja-JP" dirty="0">
              <a:solidFill>
                <a:prstClr val="black"/>
              </a:solidFill>
              <a:latin typeface="メイリオ" panose="020B0604030504040204" pitchFamily="50" charset="-128"/>
            </a:endParaRPr>
          </a:p>
          <a:p>
            <a:pPr marL="1084263" lvl="1" indent="-457200">
              <a:buFont typeface="+mj-lt"/>
              <a:buAutoNum type="arabicPeriod"/>
            </a:pPr>
            <a:endParaRPr lang="en-US" altLang="ja-JP" dirty="0">
              <a:solidFill>
                <a:prstClr val="black"/>
              </a:solidFill>
              <a:latin typeface="メイリオ" panose="020B0604030504040204" pitchFamily="50" charset="-128"/>
            </a:endParaRPr>
          </a:p>
          <a:p>
            <a:pPr marL="627063" lvl="1" indent="0">
              <a:buNone/>
            </a:pPr>
            <a:r>
              <a:rPr lang="ja-JP" altLang="en-US" dirty="0">
                <a:latin typeface="メイリオ" panose="020B0604030504040204" pitchFamily="50" charset="-128"/>
              </a:rPr>
              <a:t>設定根拠</a:t>
            </a:r>
            <a:endParaRPr lang="en-US" altLang="ja-JP" dirty="0">
              <a:latin typeface="メイリオ" panose="020B0604030504040204" pitchFamily="50" charset="-128"/>
            </a:endParaRPr>
          </a:p>
          <a:p>
            <a:pPr marL="1084263" lvl="1" indent="-457200">
              <a:buFont typeface="+mj-lt"/>
              <a:buAutoNum type="arabicPeriod"/>
            </a:pPr>
            <a:endParaRPr lang="en-US" altLang="ja-JP" dirty="0">
              <a:solidFill>
                <a:prstClr val="black"/>
              </a:solidFill>
              <a:latin typeface="メイリオ" panose="020B0604030504040204" pitchFamily="50" charset="-128"/>
            </a:endParaRPr>
          </a:p>
          <a:p>
            <a:pPr marL="1084263" lvl="1" indent="-457200">
              <a:buFont typeface="+mj-lt"/>
              <a:buAutoNum type="arabicPeriod"/>
            </a:pPr>
            <a:endParaRPr lang="en-US" altLang="ja-JP" dirty="0">
              <a:solidFill>
                <a:prstClr val="black"/>
              </a:solidFill>
              <a:latin typeface="メイリオ" panose="020B0604030504040204" pitchFamily="50" charset="-128"/>
            </a:endParaRPr>
          </a:p>
          <a:p>
            <a:pPr lvl="1"/>
            <a:endParaRPr lang="ja-JP" altLang="en-US" dirty="0">
              <a:latin typeface="+mj-ea"/>
            </a:endParaRPr>
          </a:p>
        </p:txBody>
      </p:sp>
    </p:spTree>
    <p:extLst>
      <p:ext uri="{BB962C8B-B14F-4D97-AF65-F5344CB8AC3E}">
        <p14:creationId xmlns:p14="http://schemas.microsoft.com/office/powerpoint/2010/main" val="2474170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登録</a:t>
            </a:r>
            <a:r>
              <a:rPr kumimoji="1" lang="ja-JP" altLang="en-US" dirty="0"/>
              <a:t>症例数とその統計学的な設定根拠</a:t>
            </a:r>
          </a:p>
        </p:txBody>
      </p:sp>
      <p:sp>
        <p:nvSpPr>
          <p:cNvPr id="3" name="コンテンツ プレースホルダー 2"/>
          <p:cNvSpPr>
            <a:spLocks noGrp="1"/>
          </p:cNvSpPr>
          <p:nvPr>
            <p:ph idx="1"/>
          </p:nvPr>
        </p:nvSpPr>
        <p:spPr>
          <a:xfrm>
            <a:off x="119336" y="1078174"/>
            <a:ext cx="11881319" cy="5500047"/>
          </a:xfrm>
        </p:spPr>
        <p:txBody>
          <a:bodyPr>
            <a:normAutofit/>
          </a:bodyPr>
          <a:lstStyle/>
          <a:p>
            <a:r>
              <a:rPr lang="ja-JP" altLang="en-US" dirty="0">
                <a:latin typeface="+mj-ea"/>
              </a:rPr>
              <a:t>症例数（群毎の症例数）</a:t>
            </a:r>
            <a:endParaRPr lang="en-US" altLang="ja-JP" dirty="0">
              <a:latin typeface="+mj-ea"/>
            </a:endParaRPr>
          </a:p>
          <a:p>
            <a:pPr lvl="1"/>
            <a:endParaRPr lang="en-US" altLang="ja-JP" dirty="0">
              <a:latin typeface="+mj-ea"/>
            </a:endParaRPr>
          </a:p>
          <a:p>
            <a:pPr lvl="1"/>
            <a:endParaRPr lang="ja-JP" altLang="en-US" dirty="0">
              <a:latin typeface="+mj-ea"/>
            </a:endParaRPr>
          </a:p>
          <a:p>
            <a:r>
              <a:rPr lang="ja-JP" altLang="en-US" dirty="0"/>
              <a:t>登録症例数とその</a:t>
            </a:r>
            <a:r>
              <a:rPr lang="ja-JP" altLang="en-US" dirty="0">
                <a:latin typeface="+mj-ea"/>
              </a:rPr>
              <a:t>統計学的の設定根拠</a:t>
            </a:r>
            <a:endParaRPr lang="en-US" altLang="ja-JP" dirty="0">
              <a:latin typeface="+mj-ea"/>
            </a:endParaRPr>
          </a:p>
          <a:p>
            <a:pPr marL="627063" lvl="1" indent="0">
              <a:buNone/>
            </a:pPr>
            <a:r>
              <a:rPr lang="ja-JP" altLang="en-US" dirty="0">
                <a:solidFill>
                  <a:srgbClr val="0066FF"/>
                </a:solidFill>
                <a:latin typeface="+mj-ea"/>
              </a:rPr>
              <a:t>予定されている統計解析責任者等による症例数設定の根拠をご記載ください。</a:t>
            </a:r>
            <a:endParaRPr lang="en-US" altLang="ja-JP" dirty="0">
              <a:solidFill>
                <a:srgbClr val="0066FF"/>
              </a:solidFill>
              <a:latin typeface="+mj-ea"/>
            </a:endParaRPr>
          </a:p>
          <a:p>
            <a:pPr marL="627063" lvl="1" indent="0">
              <a:buNone/>
            </a:pPr>
            <a:r>
              <a:rPr lang="ja-JP" altLang="en-US" dirty="0">
                <a:solidFill>
                  <a:srgbClr val="0066FF"/>
                </a:solidFill>
                <a:latin typeface="+mj-ea"/>
              </a:rPr>
              <a:t>統計学的設定根拠以外の場合は、設定できない理由とその根拠をご記載ください。</a:t>
            </a:r>
          </a:p>
          <a:p>
            <a:pPr marL="627063" lvl="1" indent="0">
              <a:buNone/>
            </a:pPr>
            <a:endParaRPr lang="en-US" altLang="ja-JP" dirty="0">
              <a:latin typeface="+mj-ea"/>
            </a:endParaRPr>
          </a:p>
          <a:p>
            <a:pPr marL="627063" lvl="1" indent="0">
              <a:buNone/>
            </a:pPr>
            <a:r>
              <a:rPr lang="ja-JP" altLang="en-US" dirty="0">
                <a:latin typeface="+mj-ea"/>
              </a:rPr>
              <a:t>記載例）</a:t>
            </a:r>
            <a:endParaRPr lang="en-US" altLang="ja-JP" dirty="0">
              <a:latin typeface="+mj-ea"/>
            </a:endParaRPr>
          </a:p>
          <a:p>
            <a:pPr marL="627063" lvl="1" indent="0">
              <a:buNone/>
            </a:pPr>
            <a:r>
              <a:rPr lang="ja-JP" altLang="en-US" dirty="0">
                <a:latin typeface="+mj-ea"/>
              </a:rPr>
              <a:t>本研究の目的は、</a:t>
            </a:r>
            <a:r>
              <a:rPr lang="en-US" altLang="ja-JP" dirty="0">
                <a:latin typeface="+mj-ea"/>
              </a:rPr>
              <a:t>A</a:t>
            </a:r>
            <a:r>
              <a:rPr lang="ja-JP" altLang="en-US" dirty="0">
                <a:latin typeface="+mj-ea"/>
              </a:rPr>
              <a:t>療法の</a:t>
            </a:r>
            <a:r>
              <a:rPr lang="en-US" altLang="ja-JP" dirty="0">
                <a:latin typeface="+mj-ea"/>
              </a:rPr>
              <a:t>xxx stage</a:t>
            </a:r>
            <a:r>
              <a:rPr lang="ja-JP" altLang="en-US" dirty="0">
                <a:latin typeface="+mj-ea"/>
              </a:rPr>
              <a:t>における有効性および安全性を単群にて検討するものである。主要評価項目は○○ヵ月</a:t>
            </a:r>
            <a:r>
              <a:rPr lang="en-US" altLang="ja-JP" dirty="0">
                <a:latin typeface="+mj-ea"/>
              </a:rPr>
              <a:t>PFS</a:t>
            </a:r>
            <a:r>
              <a:rPr lang="ja-JP" altLang="en-US" dirty="0">
                <a:latin typeface="+mj-ea"/>
              </a:rPr>
              <a:t>割合とする。切除不能な○〇 </a:t>
            </a:r>
            <a:r>
              <a:rPr lang="en-US" altLang="ja-JP" dirty="0">
                <a:latin typeface="+mj-ea"/>
              </a:rPr>
              <a:t>stage</a:t>
            </a:r>
            <a:r>
              <a:rPr lang="ja-JP" altLang="en-US" dirty="0">
                <a:latin typeface="+mj-ea"/>
              </a:rPr>
              <a:t>における</a:t>
            </a:r>
            <a:r>
              <a:rPr lang="en-US" altLang="ja-JP" dirty="0">
                <a:latin typeface="+mj-ea"/>
              </a:rPr>
              <a:t>B</a:t>
            </a:r>
            <a:r>
              <a:rPr lang="ja-JP" altLang="en-US" dirty="0">
                <a:latin typeface="+mj-ea"/>
              </a:rPr>
              <a:t>療法の</a:t>
            </a:r>
            <a:r>
              <a:rPr lang="en-US" altLang="ja-JP" dirty="0">
                <a:latin typeface="+mj-ea"/>
              </a:rPr>
              <a:t>PFS</a:t>
            </a:r>
            <a:r>
              <a:rPr lang="ja-JP" altLang="en-US" dirty="0">
                <a:latin typeface="+mj-ea"/>
              </a:rPr>
              <a:t>は、○○ヵ月*と報告されており、閾値○〇ヵ月</a:t>
            </a:r>
            <a:r>
              <a:rPr lang="en-US" altLang="ja-JP" dirty="0">
                <a:latin typeface="+mj-ea"/>
              </a:rPr>
              <a:t>PFS</a:t>
            </a:r>
            <a:r>
              <a:rPr lang="ja-JP" altLang="en-US" dirty="0">
                <a:latin typeface="+mj-ea"/>
              </a:rPr>
              <a:t>割合を○〇</a:t>
            </a:r>
            <a:r>
              <a:rPr lang="en-US" altLang="ja-JP" dirty="0">
                <a:latin typeface="+mj-ea"/>
              </a:rPr>
              <a:t>%</a:t>
            </a:r>
            <a:r>
              <a:rPr lang="ja-JP" altLang="en-US" dirty="0">
                <a:latin typeface="+mj-ea"/>
              </a:rPr>
              <a:t>に設定した。一方、本治療法の</a:t>
            </a:r>
            <a:r>
              <a:rPr lang="en-US" altLang="ja-JP" dirty="0">
                <a:latin typeface="+mj-ea"/>
              </a:rPr>
              <a:t>xx</a:t>
            </a:r>
            <a:r>
              <a:rPr lang="ja-JP" altLang="en-US" dirty="0">
                <a:latin typeface="+mj-ea"/>
              </a:rPr>
              <a:t>ヵ月時点</a:t>
            </a:r>
            <a:r>
              <a:rPr lang="en-US" altLang="ja-JP" dirty="0">
                <a:latin typeface="+mj-ea"/>
              </a:rPr>
              <a:t>PFS</a:t>
            </a:r>
            <a:r>
              <a:rPr lang="ja-JP" altLang="en-US" dirty="0">
                <a:latin typeface="+mj-ea"/>
              </a:rPr>
              <a:t>割合は△△</a:t>
            </a:r>
            <a:r>
              <a:rPr lang="en-US" altLang="ja-JP" dirty="0">
                <a:latin typeface="+mj-ea"/>
              </a:rPr>
              <a:t>%</a:t>
            </a:r>
            <a:r>
              <a:rPr lang="ja-JP" altLang="en-US" dirty="0">
                <a:latin typeface="+mj-ea"/>
              </a:rPr>
              <a:t>となることを期待する。有意水準を片側</a:t>
            </a:r>
            <a:r>
              <a:rPr lang="en-US" altLang="ja-JP" dirty="0">
                <a:latin typeface="+mj-ea"/>
              </a:rPr>
              <a:t>0.05</a:t>
            </a:r>
            <a:r>
              <a:rPr lang="ja-JP" altLang="en-US" dirty="0">
                <a:latin typeface="+mj-ea"/>
              </a:rPr>
              <a:t>、</a:t>
            </a:r>
            <a:r>
              <a:rPr lang="en-US" altLang="ja-JP" dirty="0">
                <a:latin typeface="+mj-ea"/>
              </a:rPr>
              <a:t>80%</a:t>
            </a:r>
            <a:r>
              <a:rPr lang="ja-JP" altLang="en-US" dirty="0">
                <a:latin typeface="+mj-ea"/>
              </a:rPr>
              <a:t>の確率で観察できることを目的とした場合、</a:t>
            </a:r>
            <a:r>
              <a:rPr lang="en-US" altLang="ja-JP" dirty="0">
                <a:latin typeface="+mj-ea"/>
              </a:rPr>
              <a:t>xx</a:t>
            </a:r>
            <a:r>
              <a:rPr lang="ja-JP" altLang="en-US" dirty="0">
                <a:latin typeface="+mj-ea"/>
              </a:rPr>
              <a:t>例が必要となる。打ち切り例や不適格例を考慮して、計</a:t>
            </a:r>
            <a:r>
              <a:rPr lang="en-US" altLang="ja-JP" dirty="0">
                <a:latin typeface="+mj-ea"/>
              </a:rPr>
              <a:t>xx</a:t>
            </a:r>
            <a:r>
              <a:rPr lang="ja-JP" altLang="en-US" dirty="0">
                <a:latin typeface="+mj-ea"/>
              </a:rPr>
              <a:t>例を予定登録数とする。</a:t>
            </a:r>
          </a:p>
          <a:p>
            <a:pPr marL="627063" lvl="1" indent="0">
              <a:buNone/>
            </a:pPr>
            <a:endParaRPr lang="en-US" altLang="ja-JP" dirty="0">
              <a:latin typeface="+mj-ea"/>
            </a:endParaRPr>
          </a:p>
          <a:p>
            <a:pPr marL="627063" lvl="1" indent="0">
              <a:buNone/>
            </a:pPr>
            <a:r>
              <a:rPr lang="ja-JP" altLang="en-US" dirty="0">
                <a:solidFill>
                  <a:srgbClr val="0066FF"/>
                </a:solidFill>
                <a:latin typeface="+mj-ea"/>
              </a:rPr>
              <a:t>引用：主要評価効果における標準治療と期待効果の根拠を示す</a:t>
            </a:r>
            <a:r>
              <a:rPr lang="en-US" altLang="ja-JP" dirty="0">
                <a:solidFill>
                  <a:srgbClr val="0066FF"/>
                </a:solidFill>
                <a:latin typeface="+mj-ea"/>
              </a:rPr>
              <a:t>Reference</a:t>
            </a:r>
            <a:r>
              <a:rPr lang="ja-JP" altLang="en-US" dirty="0">
                <a:solidFill>
                  <a:srgbClr val="0066FF"/>
                </a:solidFill>
                <a:latin typeface="+mj-ea"/>
              </a:rPr>
              <a:t>の書誌事項をご記載ください。</a:t>
            </a:r>
            <a:endParaRPr lang="en-US" altLang="ja-JP" dirty="0">
              <a:solidFill>
                <a:srgbClr val="0066FF"/>
              </a:solidFill>
              <a:latin typeface="+mj-ea"/>
            </a:endParaRPr>
          </a:p>
          <a:p>
            <a:pPr marL="627063" lvl="1" indent="0">
              <a:buNone/>
            </a:pPr>
            <a:endParaRPr lang="en-US" altLang="ja-JP" dirty="0">
              <a:solidFill>
                <a:srgbClr val="0066FF"/>
              </a:solidFill>
              <a:latin typeface="+mj-ea"/>
            </a:endParaRPr>
          </a:p>
          <a:p>
            <a:pPr lvl="1"/>
            <a:endParaRPr lang="en-US" altLang="ja-JP" dirty="0">
              <a:latin typeface="+mj-ea"/>
            </a:endParaRPr>
          </a:p>
          <a:p>
            <a:pPr lvl="1"/>
            <a:endParaRPr lang="ja-JP" altLang="en-US" dirty="0">
              <a:latin typeface="+mj-ea"/>
            </a:endParaRPr>
          </a:p>
        </p:txBody>
      </p:sp>
    </p:spTree>
    <p:extLst>
      <p:ext uri="{BB962C8B-B14F-4D97-AF65-F5344CB8AC3E}">
        <p14:creationId xmlns:p14="http://schemas.microsoft.com/office/powerpoint/2010/main" val="2153954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j-ea"/>
              </a:rPr>
              <a:t>プロトコール治療の用法・用量および併用療法</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r>
              <a:rPr lang="ja-JP" altLang="en-US" dirty="0">
                <a:latin typeface="+mj-ea"/>
              </a:rPr>
              <a:t>用法・用量</a:t>
            </a:r>
            <a:endParaRPr lang="en-US" altLang="ja-JP" dirty="0">
              <a:latin typeface="+mj-ea"/>
            </a:endParaRPr>
          </a:p>
          <a:p>
            <a:pPr lvl="1"/>
            <a:endParaRPr lang="en-US" altLang="ja-JP" dirty="0">
              <a:latin typeface="+mj-ea"/>
            </a:endParaRPr>
          </a:p>
          <a:p>
            <a:pPr marL="627063" lvl="1" indent="0">
              <a:buNone/>
            </a:pPr>
            <a:r>
              <a:rPr lang="ja-JP" altLang="en-US" dirty="0">
                <a:latin typeface="+mj-ea"/>
              </a:rPr>
              <a:t>設定根拠</a:t>
            </a:r>
            <a:endParaRPr lang="en-US" altLang="ja-JP" dirty="0">
              <a:latin typeface="+mj-ea"/>
            </a:endParaRPr>
          </a:p>
          <a:p>
            <a:pPr lvl="1"/>
            <a:endParaRPr lang="en-US" altLang="ja-JP" dirty="0">
              <a:latin typeface="+mj-ea"/>
            </a:endParaRPr>
          </a:p>
          <a:p>
            <a:r>
              <a:rPr lang="ja-JP" altLang="en-US" dirty="0">
                <a:latin typeface="+mj-ea"/>
              </a:rPr>
              <a:t>併用療法（ステロイド、放射線療法、手術療法等）</a:t>
            </a:r>
            <a:endParaRPr lang="en-US" altLang="ja-JP" dirty="0">
              <a:latin typeface="+mj-ea"/>
            </a:endParaRPr>
          </a:p>
          <a:p>
            <a:pPr lvl="1"/>
            <a:endParaRPr lang="en-US" altLang="ja-JP" dirty="0">
              <a:latin typeface="+mj-ea"/>
            </a:endParaRPr>
          </a:p>
          <a:p>
            <a:pPr lvl="1"/>
            <a:endParaRPr lang="en-US" altLang="ja-JP" dirty="0">
              <a:latin typeface="+mj-ea"/>
            </a:endParaRPr>
          </a:p>
          <a:p>
            <a:pPr marL="627063" lvl="1" indent="0">
              <a:buNone/>
            </a:pPr>
            <a:r>
              <a:rPr lang="ja-JP" altLang="en-US" dirty="0">
                <a:latin typeface="+mj-ea"/>
              </a:rPr>
              <a:t>設定根拠</a:t>
            </a:r>
            <a:endParaRPr lang="en-US" altLang="ja-JP" dirty="0">
              <a:latin typeface="+mj-ea"/>
            </a:endParaRPr>
          </a:p>
        </p:txBody>
      </p:sp>
    </p:spTree>
    <p:extLst>
      <p:ext uri="{BB962C8B-B14F-4D97-AF65-F5344CB8AC3E}">
        <p14:creationId xmlns:p14="http://schemas.microsoft.com/office/powerpoint/2010/main" val="62173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j-ea"/>
              </a:rPr>
              <a:t>検査</a:t>
            </a:r>
            <a:r>
              <a:rPr lang="en-US" altLang="ja-JP" dirty="0">
                <a:latin typeface="+mj-ea"/>
              </a:rPr>
              <a:t>/</a:t>
            </a:r>
            <a:r>
              <a:rPr lang="ja-JP" altLang="en-US" dirty="0">
                <a:latin typeface="+mj-ea"/>
              </a:rPr>
              <a:t>観察スケジュール</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pPr marL="0" indent="0">
              <a:buNone/>
            </a:pPr>
            <a:r>
              <a:rPr lang="ja-JP" altLang="en-US" dirty="0">
                <a:solidFill>
                  <a:srgbClr val="0066FF"/>
                </a:solidFill>
                <a:latin typeface="+mj-ea"/>
              </a:rPr>
              <a:t>下記、検査・観察スケジュールは同じ表等にまとめていただいてもかまいません。</a:t>
            </a:r>
            <a:endParaRPr lang="en-US" altLang="ja-JP" dirty="0">
              <a:solidFill>
                <a:srgbClr val="0066FF"/>
              </a:solidFill>
              <a:latin typeface="+mj-ea"/>
            </a:endParaRPr>
          </a:p>
          <a:p>
            <a:r>
              <a:rPr lang="ja-JP" altLang="en-US" dirty="0">
                <a:latin typeface="+mj-ea"/>
              </a:rPr>
              <a:t>検査スケジュール</a:t>
            </a:r>
            <a:r>
              <a:rPr lang="ja-JP" altLang="en-US" dirty="0">
                <a:solidFill>
                  <a:srgbClr val="0066FF"/>
                </a:solidFill>
                <a:latin typeface="+mj-ea"/>
              </a:rPr>
              <a:t>（表等を挿入ください）</a:t>
            </a:r>
            <a:endParaRPr lang="en-US" altLang="ja-JP" dirty="0">
              <a:solidFill>
                <a:srgbClr val="0066FF"/>
              </a:solidFill>
              <a:latin typeface="+mj-ea"/>
            </a:endParaRPr>
          </a:p>
          <a:p>
            <a:pPr lvl="1"/>
            <a:r>
              <a:rPr lang="ja-JP" altLang="en-US" dirty="0">
                <a:solidFill>
                  <a:srgbClr val="0066FF"/>
                </a:solidFill>
                <a:latin typeface="+mj-ea"/>
              </a:rPr>
              <a:t>当該臨床研究の計画通りの検査スケジュールの実現可能性に関する影響をご記載下さい</a:t>
            </a:r>
            <a:endParaRPr lang="en-US" altLang="ja-JP" dirty="0">
              <a:solidFill>
                <a:srgbClr val="0066FF"/>
              </a:solidFill>
              <a:latin typeface="+mj-ea"/>
            </a:endParaRPr>
          </a:p>
          <a:p>
            <a:endParaRPr lang="en-US" altLang="ja-JP" dirty="0">
              <a:latin typeface="+mj-ea"/>
            </a:endParaRPr>
          </a:p>
          <a:p>
            <a:endParaRPr lang="en-US" altLang="ja-JP" dirty="0">
              <a:latin typeface="+mj-ea"/>
            </a:endParaRPr>
          </a:p>
          <a:p>
            <a:r>
              <a:rPr lang="ja-JP" altLang="en-US" dirty="0">
                <a:latin typeface="+mj-ea"/>
              </a:rPr>
              <a:t>観察スケジュール</a:t>
            </a:r>
            <a:r>
              <a:rPr lang="ja-JP" altLang="en-US" dirty="0">
                <a:solidFill>
                  <a:srgbClr val="0066FF"/>
                </a:solidFill>
                <a:latin typeface="+mj-ea"/>
              </a:rPr>
              <a:t>（表等を挿入ください）</a:t>
            </a:r>
            <a:endParaRPr lang="en-US" altLang="ja-JP" dirty="0">
              <a:latin typeface="+mj-ea"/>
            </a:endParaRPr>
          </a:p>
          <a:p>
            <a:pPr lvl="1"/>
            <a:r>
              <a:rPr lang="ja-JP" altLang="en-US" dirty="0">
                <a:solidFill>
                  <a:srgbClr val="0066FF"/>
                </a:solidFill>
                <a:latin typeface="+mj-ea"/>
              </a:rPr>
              <a:t>当該臨床研究の計画通りの観察スケジュールの実現可能性に関する影響をご記載下さい</a:t>
            </a:r>
            <a:endParaRPr lang="en-US" altLang="ja-JP" dirty="0">
              <a:solidFill>
                <a:srgbClr val="0066FF"/>
              </a:solidFill>
              <a:latin typeface="+mj-ea"/>
            </a:endParaRPr>
          </a:p>
          <a:p>
            <a:pPr lvl="1"/>
            <a:endParaRPr lang="ja-JP" altLang="en-US" dirty="0">
              <a:latin typeface="+mj-ea"/>
            </a:endParaRPr>
          </a:p>
        </p:txBody>
      </p:sp>
    </p:spTree>
    <p:extLst>
      <p:ext uri="{BB962C8B-B14F-4D97-AF65-F5344CB8AC3E}">
        <p14:creationId xmlns:p14="http://schemas.microsoft.com/office/powerpoint/2010/main" val="3133610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評価項目</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normAutofit lnSpcReduction="10000"/>
          </a:bodyPr>
          <a:lstStyle/>
          <a:p>
            <a:r>
              <a:rPr lang="ja-JP" altLang="en-US" dirty="0">
                <a:latin typeface="+mj-ea"/>
              </a:rPr>
              <a:t>主要評価項目</a:t>
            </a:r>
            <a:r>
              <a:rPr lang="ja-JP" altLang="en-US" dirty="0">
                <a:solidFill>
                  <a:srgbClr val="0066FF"/>
                </a:solidFill>
                <a:latin typeface="+mj-ea"/>
              </a:rPr>
              <a:t>（設定の根拠も併せてご記載ください）</a:t>
            </a:r>
            <a:endParaRPr lang="en-US" altLang="ja-JP" dirty="0">
              <a:solidFill>
                <a:srgbClr val="0066FF"/>
              </a:solidFill>
              <a:latin typeface="+mj-ea"/>
            </a:endParaRPr>
          </a:p>
          <a:p>
            <a:pPr lvl="1"/>
            <a:r>
              <a:rPr lang="en-US" altLang="ja-JP" dirty="0" err="1">
                <a:latin typeface="+mj-ea"/>
              </a:rPr>
              <a:t>Xxxx</a:t>
            </a:r>
            <a:endParaRPr lang="en-US" altLang="ja-JP" dirty="0">
              <a:latin typeface="+mj-ea"/>
            </a:endParaRPr>
          </a:p>
          <a:p>
            <a:pPr lvl="1"/>
            <a:r>
              <a:rPr lang="ja-JP" altLang="en-US" dirty="0">
                <a:latin typeface="+mj-ea"/>
              </a:rPr>
              <a:t>設定根拠</a:t>
            </a:r>
            <a:endParaRPr lang="en-US" altLang="ja-JP" dirty="0">
              <a:latin typeface="+mj-ea"/>
            </a:endParaRPr>
          </a:p>
          <a:p>
            <a:pPr marL="990600" lvl="2" indent="0">
              <a:buNone/>
            </a:pPr>
            <a:r>
              <a:rPr lang="ja-JP" altLang="en-US" dirty="0">
                <a:solidFill>
                  <a:srgbClr val="0066FF"/>
                </a:solidFill>
                <a:latin typeface="+mj-ea"/>
              </a:rPr>
              <a:t>選択理由（評価スケジュールの詳細な検討を含む）、治療効果に基づく評価</a:t>
            </a:r>
            <a:r>
              <a:rPr lang="ja-JP" altLang="ja-JP" i="1" dirty="0">
                <a:solidFill>
                  <a:srgbClr val="0066FF"/>
                </a:solidFill>
              </a:rPr>
              <a:t>項目を設定する場合は，その根拠（その評価項目が対象疾患及び目的とする治療効果の評価方法として適切である理由）</a:t>
            </a:r>
            <a:r>
              <a:rPr lang="ja-JP" altLang="en-US" i="1" dirty="0">
                <a:solidFill>
                  <a:srgbClr val="0066FF"/>
                </a:solidFill>
              </a:rPr>
              <a:t>、</a:t>
            </a:r>
            <a:r>
              <a:rPr lang="ja-JP" altLang="ja-JP" i="1" dirty="0">
                <a:solidFill>
                  <a:srgbClr val="0066FF"/>
                </a:solidFill>
              </a:rPr>
              <a:t>主観的な評価項目を使用する場合は，バイアスが生じる可能性と低減のための方策</a:t>
            </a:r>
            <a:r>
              <a:rPr lang="ja-JP" altLang="en-US" i="1" dirty="0">
                <a:solidFill>
                  <a:srgbClr val="0066FF"/>
                </a:solidFill>
              </a:rPr>
              <a:t>）など</a:t>
            </a:r>
            <a:endParaRPr lang="en-US" altLang="ja-JP" i="1" dirty="0">
              <a:solidFill>
                <a:srgbClr val="0066FF"/>
              </a:solidFill>
            </a:endParaRPr>
          </a:p>
          <a:p>
            <a:pPr marL="990600" lvl="2" indent="0">
              <a:buNone/>
            </a:pPr>
            <a:endParaRPr lang="en-US" altLang="ja-JP" i="1" dirty="0">
              <a:solidFill>
                <a:srgbClr val="0066FF"/>
              </a:solidFill>
              <a:latin typeface="+mj-ea"/>
            </a:endParaRPr>
          </a:p>
          <a:p>
            <a:pPr marL="990600" lvl="2" indent="0">
              <a:buNone/>
            </a:pPr>
            <a:endParaRPr lang="en-US" altLang="ja-JP" i="1" dirty="0">
              <a:solidFill>
                <a:srgbClr val="0066FF"/>
              </a:solidFill>
              <a:latin typeface="+mj-ea"/>
            </a:endParaRPr>
          </a:p>
          <a:p>
            <a:pPr marL="990600" lvl="2" indent="0">
              <a:buNone/>
            </a:pPr>
            <a:endParaRPr lang="en-US" altLang="ja-JP" dirty="0">
              <a:solidFill>
                <a:srgbClr val="0066FF"/>
              </a:solidFill>
              <a:latin typeface="+mj-ea"/>
            </a:endParaRPr>
          </a:p>
          <a:p>
            <a:r>
              <a:rPr lang="ja-JP" altLang="en-US" dirty="0">
                <a:latin typeface="+mj-ea"/>
              </a:rPr>
              <a:t>副次的評価項目</a:t>
            </a:r>
            <a:r>
              <a:rPr lang="ja-JP" altLang="en-US" dirty="0">
                <a:solidFill>
                  <a:srgbClr val="0066FF"/>
                </a:solidFill>
                <a:latin typeface="+mj-ea"/>
              </a:rPr>
              <a:t>（すべてご記載ください）</a:t>
            </a:r>
            <a:endParaRPr lang="en-US" altLang="ja-JP" dirty="0">
              <a:solidFill>
                <a:srgbClr val="0066FF"/>
              </a:solidFill>
              <a:latin typeface="+mj-ea"/>
            </a:endParaRPr>
          </a:p>
          <a:p>
            <a:pPr marL="1084263" lvl="1" indent="-457200">
              <a:buFont typeface="+mj-lt"/>
              <a:buAutoNum type="arabicPeriod"/>
            </a:pPr>
            <a:r>
              <a:rPr lang="ja-JP" altLang="en-US" dirty="0">
                <a:latin typeface="+mj-ea"/>
              </a:rPr>
              <a:t>・・・</a:t>
            </a:r>
            <a:endParaRPr lang="en-US" altLang="ja-JP" dirty="0">
              <a:latin typeface="+mj-ea"/>
            </a:endParaRPr>
          </a:p>
          <a:p>
            <a:pPr marL="1084263" lvl="1" indent="-457200">
              <a:buFont typeface="+mj-lt"/>
              <a:buAutoNum type="arabicPeriod"/>
            </a:pPr>
            <a:r>
              <a:rPr lang="ja-JP" altLang="en-US" dirty="0">
                <a:latin typeface="+mj-ea"/>
              </a:rPr>
              <a:t>・・・</a:t>
            </a:r>
            <a:endParaRPr lang="en-US" altLang="ja-JP" dirty="0">
              <a:latin typeface="+mj-ea"/>
            </a:endParaRPr>
          </a:p>
          <a:p>
            <a:pPr marL="1084263" lvl="1" indent="-457200">
              <a:buFont typeface="+mj-lt"/>
              <a:buAutoNum type="arabicPeriod"/>
            </a:pPr>
            <a:r>
              <a:rPr lang="ja-JP" altLang="en-US" dirty="0">
                <a:latin typeface="+mj-ea"/>
              </a:rPr>
              <a:t>・・・</a:t>
            </a:r>
            <a:endParaRPr lang="en-US" altLang="ja-JP" dirty="0">
              <a:latin typeface="+mj-ea"/>
            </a:endParaRPr>
          </a:p>
          <a:p>
            <a:pPr lvl="1"/>
            <a:r>
              <a:rPr lang="ja-JP" altLang="en-US" dirty="0">
                <a:latin typeface="+mj-ea"/>
              </a:rPr>
              <a:t>設定の根拠</a:t>
            </a:r>
            <a:endParaRPr lang="en-US" altLang="ja-JP" dirty="0">
              <a:latin typeface="+mj-ea"/>
            </a:endParaRPr>
          </a:p>
          <a:p>
            <a:pPr marL="990600" lvl="1" indent="0">
              <a:buNone/>
            </a:pPr>
            <a:r>
              <a:rPr lang="ja-JP" altLang="en-US" sz="1800" dirty="0">
                <a:solidFill>
                  <a:srgbClr val="0066FF"/>
                </a:solidFill>
                <a:latin typeface="+mj-ea"/>
              </a:rPr>
              <a:t>選択理由（評価スケジュールの詳細な検討を含む）、治療効果に基づく評価</a:t>
            </a:r>
            <a:r>
              <a:rPr lang="ja-JP" altLang="ja-JP" sz="1800" i="1" dirty="0">
                <a:solidFill>
                  <a:srgbClr val="0066FF"/>
                </a:solidFill>
              </a:rPr>
              <a:t>項目を設定する場合は，その根拠（その評価項目が対象疾患及び目的とする治療効果の評価方法として適切である理由）</a:t>
            </a:r>
            <a:r>
              <a:rPr lang="ja-JP" altLang="en-US" sz="1800" i="1" dirty="0">
                <a:solidFill>
                  <a:srgbClr val="0066FF"/>
                </a:solidFill>
              </a:rPr>
              <a:t>、</a:t>
            </a:r>
            <a:r>
              <a:rPr lang="ja-JP" altLang="ja-JP" sz="1800" i="1" dirty="0">
                <a:solidFill>
                  <a:srgbClr val="0066FF"/>
                </a:solidFill>
              </a:rPr>
              <a:t>主観的な評価項目を使用する場合は，バイアスが生じる可能性と低減のための方策</a:t>
            </a:r>
            <a:r>
              <a:rPr lang="ja-JP" altLang="en-US" sz="1800" i="1" dirty="0">
                <a:solidFill>
                  <a:srgbClr val="0066FF"/>
                </a:solidFill>
              </a:rPr>
              <a:t>）など</a:t>
            </a:r>
            <a:endParaRPr lang="en-US" altLang="ja-JP" sz="1800" i="1" dirty="0">
              <a:solidFill>
                <a:srgbClr val="0066FF"/>
              </a:solidFill>
            </a:endParaRPr>
          </a:p>
        </p:txBody>
      </p:sp>
    </p:spTree>
    <p:extLst>
      <p:ext uri="{BB962C8B-B14F-4D97-AF65-F5344CB8AC3E}">
        <p14:creationId xmlns:p14="http://schemas.microsoft.com/office/powerpoint/2010/main" val="1144974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附随研究　</a:t>
            </a:r>
            <a:r>
              <a:rPr lang="ja-JP" altLang="en-US" sz="1600" b="0" dirty="0">
                <a:solidFill>
                  <a:prstClr val="black"/>
                </a:solidFill>
                <a:latin typeface="メイリオ" panose="020B0604030504040204" pitchFamily="50" charset="-128"/>
              </a:rPr>
              <a:t> </a:t>
            </a:r>
            <a:r>
              <a:rPr lang="ja-JP" altLang="en-US" sz="1600" dirty="0">
                <a:solidFill>
                  <a:srgbClr val="0066FF"/>
                </a:solidFill>
                <a:latin typeface="メイリオ" panose="020B0604030504040204" pitchFamily="50" charset="-128"/>
              </a:rPr>
              <a:t>（バイオマーカー等の附随研究を計画している場合にご記載ください）</a:t>
            </a:r>
            <a:endParaRPr kumimoji="1" lang="ja-JP" altLang="en-US" dirty="0">
              <a:solidFill>
                <a:srgbClr val="0066FF"/>
              </a:solidFill>
            </a:endParaRPr>
          </a:p>
        </p:txBody>
      </p:sp>
      <p:sp>
        <p:nvSpPr>
          <p:cNvPr id="3" name="コンテンツ プレースホルダー 2"/>
          <p:cNvSpPr>
            <a:spLocks noGrp="1"/>
          </p:cNvSpPr>
          <p:nvPr>
            <p:ph idx="1"/>
          </p:nvPr>
        </p:nvSpPr>
        <p:spPr/>
        <p:txBody>
          <a:bodyPr>
            <a:normAutofit/>
          </a:bodyPr>
          <a:lstStyle/>
          <a:p>
            <a:r>
              <a:rPr lang="ja-JP" altLang="en-US" dirty="0">
                <a:latin typeface="+mj-ea"/>
              </a:rPr>
              <a:t>背景：既報論文等の根拠とともにご記載ください</a:t>
            </a:r>
            <a:endParaRPr lang="en-US" altLang="ja-JP" dirty="0">
              <a:latin typeface="+mj-ea"/>
            </a:endParaRPr>
          </a:p>
          <a:p>
            <a:endParaRPr lang="en-US" altLang="ja-JP" dirty="0">
              <a:latin typeface="+mj-ea"/>
            </a:endParaRPr>
          </a:p>
          <a:p>
            <a:r>
              <a:rPr lang="ja-JP" altLang="en-US" dirty="0">
                <a:latin typeface="+mj-ea"/>
              </a:rPr>
              <a:t>目的：既報論文等の根拠とともにご記載ください</a:t>
            </a:r>
            <a:endParaRPr lang="en-US" altLang="ja-JP" dirty="0">
              <a:latin typeface="+mj-ea"/>
            </a:endParaRPr>
          </a:p>
          <a:p>
            <a:endParaRPr lang="en-US" altLang="ja-JP" dirty="0">
              <a:latin typeface="+mj-ea"/>
            </a:endParaRPr>
          </a:p>
          <a:p>
            <a:r>
              <a:rPr lang="ja-JP" altLang="en-US" dirty="0">
                <a:latin typeface="+mj-ea"/>
              </a:rPr>
              <a:t>意義：</a:t>
            </a:r>
            <a:endParaRPr lang="en-US" altLang="ja-JP" dirty="0">
              <a:latin typeface="+mj-ea"/>
            </a:endParaRPr>
          </a:p>
          <a:p>
            <a:pPr lvl="1"/>
            <a:r>
              <a:rPr lang="ja-JP" altLang="en-US" dirty="0">
                <a:latin typeface="+mj-ea"/>
              </a:rPr>
              <a:t>科学的意義</a:t>
            </a:r>
            <a:endParaRPr lang="en-US" altLang="ja-JP" dirty="0">
              <a:latin typeface="+mj-ea"/>
            </a:endParaRPr>
          </a:p>
          <a:p>
            <a:pPr marL="627063" lvl="1" indent="0">
              <a:buNone/>
            </a:pPr>
            <a:r>
              <a:rPr lang="ja-JP" altLang="en-US" dirty="0">
                <a:solidFill>
                  <a:srgbClr val="0066FF"/>
                </a:solidFill>
                <a:latin typeface="+mj-ea"/>
              </a:rPr>
              <a:t>当該仮説に至る科学的背景についてご説明下さい</a:t>
            </a:r>
            <a:endParaRPr lang="en-US" altLang="ja-JP" dirty="0">
              <a:solidFill>
                <a:srgbClr val="0066FF"/>
              </a:solidFill>
              <a:latin typeface="+mj-ea"/>
            </a:endParaRPr>
          </a:p>
          <a:p>
            <a:pPr lvl="1"/>
            <a:r>
              <a:rPr lang="ja-JP" altLang="en-US" dirty="0">
                <a:latin typeface="+mj-ea"/>
              </a:rPr>
              <a:t>臨床的意義</a:t>
            </a:r>
            <a:endParaRPr lang="en-US" altLang="ja-JP" dirty="0">
              <a:latin typeface="+mj-ea"/>
            </a:endParaRPr>
          </a:p>
          <a:p>
            <a:pPr marL="627063" lvl="1" indent="0">
              <a:buNone/>
            </a:pPr>
            <a:r>
              <a:rPr lang="ja-JP" altLang="ja-JP" i="1" dirty="0">
                <a:solidFill>
                  <a:srgbClr val="0066FF"/>
                </a:solidFill>
              </a:rPr>
              <a:t>当該仮説が患者転帰の改善とどのように関連するか（治療効果の予測因子となる可能性等）を</a:t>
            </a:r>
            <a:r>
              <a:rPr lang="ja-JP" altLang="en-US" i="1" dirty="0">
                <a:solidFill>
                  <a:srgbClr val="0066FF"/>
                </a:solidFill>
              </a:rPr>
              <a:t>ご</a:t>
            </a:r>
            <a:r>
              <a:rPr lang="ja-JP" altLang="ja-JP" i="1" dirty="0">
                <a:solidFill>
                  <a:srgbClr val="0066FF"/>
                </a:solidFill>
              </a:rPr>
              <a:t>説明</a:t>
            </a:r>
            <a:r>
              <a:rPr lang="ja-JP" altLang="en-US" i="1" dirty="0">
                <a:solidFill>
                  <a:srgbClr val="0066FF"/>
                </a:solidFill>
              </a:rPr>
              <a:t>下さい</a:t>
            </a:r>
            <a:endParaRPr lang="en-US" altLang="ja-JP" dirty="0">
              <a:solidFill>
                <a:srgbClr val="0066FF"/>
              </a:solidFill>
              <a:latin typeface="+mj-ea"/>
            </a:endParaRPr>
          </a:p>
          <a:p>
            <a:r>
              <a:rPr lang="ja-JP" altLang="en-US" dirty="0">
                <a:latin typeface="+mj-ea"/>
              </a:rPr>
              <a:t>内容</a:t>
            </a:r>
            <a:endParaRPr lang="en-US" altLang="ja-JP" dirty="0">
              <a:latin typeface="+mj-ea"/>
            </a:endParaRPr>
          </a:p>
          <a:p>
            <a:pPr marL="627063" lvl="1" indent="0">
              <a:buNone/>
            </a:pPr>
            <a:r>
              <a:rPr lang="ja-JP" altLang="en-US" dirty="0">
                <a:solidFill>
                  <a:srgbClr val="0066FF"/>
                </a:solidFill>
                <a:latin typeface="+mj-ea"/>
              </a:rPr>
              <a:t>次ページ以降に、詳細を記載ください</a:t>
            </a:r>
            <a:endParaRPr lang="en-US" altLang="ja-JP" dirty="0">
              <a:solidFill>
                <a:srgbClr val="0066FF"/>
              </a:solidFill>
              <a:latin typeface="+mj-ea"/>
            </a:endParaRPr>
          </a:p>
          <a:p>
            <a:pPr lvl="1"/>
            <a:endParaRPr lang="en-US" altLang="ja-JP" dirty="0">
              <a:latin typeface="+mj-ea"/>
            </a:endParaRPr>
          </a:p>
        </p:txBody>
      </p:sp>
    </p:spTree>
    <p:extLst>
      <p:ext uri="{BB962C8B-B14F-4D97-AF65-F5344CB8AC3E}">
        <p14:creationId xmlns:p14="http://schemas.microsoft.com/office/powerpoint/2010/main" val="2381334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j-ea"/>
              </a:rPr>
              <a:t>中央測定実施　</a:t>
            </a:r>
            <a:r>
              <a:rPr lang="ja-JP" altLang="en-US" sz="1600" b="0" dirty="0">
                <a:solidFill>
                  <a:srgbClr val="0066FF"/>
                </a:solidFill>
                <a:latin typeface="+mj-ea"/>
              </a:rPr>
              <a:t>（中央測定（検体測定業者での測定項目）を計画している場合にご記載ください）</a:t>
            </a:r>
            <a:endParaRPr kumimoji="1" lang="ja-JP" altLang="en-US" b="0" dirty="0">
              <a:solidFill>
                <a:srgbClr val="0066FF"/>
              </a:solidFill>
            </a:endParaRPr>
          </a:p>
        </p:txBody>
      </p:sp>
      <p:sp>
        <p:nvSpPr>
          <p:cNvPr id="3" name="コンテンツ プレースホルダー 2"/>
          <p:cNvSpPr>
            <a:spLocks noGrp="1"/>
          </p:cNvSpPr>
          <p:nvPr>
            <p:ph idx="1"/>
          </p:nvPr>
        </p:nvSpPr>
        <p:spPr/>
        <p:txBody>
          <a:bodyPr>
            <a:normAutofit fontScale="77500" lnSpcReduction="20000"/>
          </a:bodyPr>
          <a:lstStyle/>
          <a:p>
            <a:r>
              <a:rPr lang="ja-JP" altLang="en-US" dirty="0">
                <a:latin typeface="+mj-ea"/>
              </a:rPr>
              <a:t>中央測定項目</a:t>
            </a:r>
            <a:r>
              <a:rPr lang="ja-JP" altLang="ja-JP" dirty="0">
                <a:solidFill>
                  <a:srgbClr val="0066FF"/>
                </a:solidFill>
              </a:rPr>
              <a:t>（保険償還されるものは除く）</a:t>
            </a:r>
          </a:p>
          <a:p>
            <a:pPr lvl="1" eaLnBrk="1" fontAlgn="ctr" hangingPunct="1"/>
            <a:r>
              <a:rPr lang="ja-JP" altLang="ja-JP" dirty="0"/>
              <a:t>血液（例：</a:t>
            </a:r>
            <a:r>
              <a:rPr lang="en-US" altLang="ja-JP" dirty="0"/>
              <a:t>Target NGS</a:t>
            </a:r>
            <a:r>
              <a:rPr lang="ja-JP" altLang="ja-JP" dirty="0"/>
              <a:t>）</a:t>
            </a:r>
            <a:endParaRPr lang="en-US" altLang="ja-JP" dirty="0"/>
          </a:p>
          <a:p>
            <a:pPr lvl="2" eaLnBrk="1" fontAlgn="ctr" hangingPunct="1"/>
            <a:r>
              <a:rPr lang="ja-JP" altLang="en-US" dirty="0"/>
              <a:t>測定目的と根拠</a:t>
            </a:r>
            <a:endParaRPr lang="en-US" altLang="ja-JP" dirty="0"/>
          </a:p>
          <a:p>
            <a:pPr lvl="2" eaLnBrk="1" fontAlgn="ctr" hangingPunct="1"/>
            <a:r>
              <a:rPr lang="ja-JP" altLang="en-US" dirty="0"/>
              <a:t>測定方法・頻度</a:t>
            </a:r>
            <a:endParaRPr lang="en-US" altLang="ja-JP" dirty="0"/>
          </a:p>
          <a:p>
            <a:pPr lvl="2" eaLnBrk="1" fontAlgn="ctr" hangingPunct="1"/>
            <a:r>
              <a:rPr lang="ja-JP" altLang="en-US" dirty="0"/>
              <a:t>検体量</a:t>
            </a:r>
            <a:endParaRPr lang="en-US" altLang="ja-JP" dirty="0"/>
          </a:p>
          <a:p>
            <a:pPr lvl="2" eaLnBrk="1" fontAlgn="ctr" hangingPunct="1"/>
            <a:r>
              <a:rPr lang="ja-JP" altLang="en-US" dirty="0"/>
              <a:t>測定内容</a:t>
            </a:r>
            <a:endParaRPr lang="ja-JP" altLang="ja-JP" dirty="0"/>
          </a:p>
          <a:p>
            <a:pPr lvl="1" eaLnBrk="1" fontAlgn="ctr" hangingPunct="1"/>
            <a:r>
              <a:rPr lang="ja-JP" altLang="ja-JP" dirty="0"/>
              <a:t>体腔液（例：</a:t>
            </a:r>
            <a:r>
              <a:rPr lang="en-US" altLang="ja-JP" dirty="0"/>
              <a:t>Target</a:t>
            </a:r>
            <a:r>
              <a:rPr lang="ja-JP" altLang="ja-JP" dirty="0"/>
              <a:t> </a:t>
            </a:r>
            <a:r>
              <a:rPr lang="en-US" altLang="ja-JP" dirty="0"/>
              <a:t>NGS</a:t>
            </a:r>
            <a:r>
              <a:rPr lang="ja-JP" altLang="ja-JP" dirty="0"/>
              <a:t>、</a:t>
            </a:r>
            <a:r>
              <a:rPr lang="en-US" altLang="ja-JP" dirty="0"/>
              <a:t>RNA-seq</a:t>
            </a:r>
            <a:r>
              <a:rPr lang="ja-JP" altLang="ja-JP" dirty="0"/>
              <a:t>）</a:t>
            </a:r>
            <a:endParaRPr lang="en-US" altLang="ja-JP" dirty="0"/>
          </a:p>
          <a:p>
            <a:pPr lvl="2" eaLnBrk="1" fontAlgn="ctr" hangingPunct="1"/>
            <a:r>
              <a:rPr lang="ja-JP" altLang="en-US" dirty="0"/>
              <a:t>測定目的と根拠</a:t>
            </a:r>
            <a:endParaRPr lang="en-US" altLang="ja-JP" dirty="0"/>
          </a:p>
          <a:p>
            <a:pPr lvl="2" eaLnBrk="1" fontAlgn="ctr" hangingPunct="1"/>
            <a:r>
              <a:rPr lang="ja-JP" altLang="en-US" dirty="0"/>
              <a:t>測定方法・頻度</a:t>
            </a:r>
            <a:endParaRPr lang="en-US" altLang="ja-JP" dirty="0"/>
          </a:p>
          <a:p>
            <a:pPr lvl="2" eaLnBrk="1" fontAlgn="ctr" hangingPunct="1"/>
            <a:r>
              <a:rPr lang="ja-JP" altLang="en-US" dirty="0"/>
              <a:t>検体量</a:t>
            </a:r>
            <a:endParaRPr lang="en-US" altLang="ja-JP" dirty="0"/>
          </a:p>
          <a:p>
            <a:pPr lvl="2" eaLnBrk="1" fontAlgn="ctr" hangingPunct="1"/>
            <a:r>
              <a:rPr lang="ja-JP" altLang="en-US" dirty="0"/>
              <a:t>測定内容</a:t>
            </a:r>
            <a:endParaRPr lang="ja-JP" altLang="ja-JP" dirty="0"/>
          </a:p>
          <a:p>
            <a:pPr lvl="1" eaLnBrk="1" fontAlgn="ctr" hangingPunct="1"/>
            <a:r>
              <a:rPr lang="ja-JP" altLang="ja-JP" dirty="0"/>
              <a:t>組織（例：</a:t>
            </a:r>
            <a:r>
              <a:rPr lang="en-US" altLang="ja-JP" dirty="0"/>
              <a:t>Target NGS</a:t>
            </a:r>
            <a:r>
              <a:rPr lang="ja-JP" altLang="ja-JP" dirty="0"/>
              <a:t>、</a:t>
            </a:r>
            <a:r>
              <a:rPr lang="en-US" altLang="ja-JP" dirty="0"/>
              <a:t>RNA-seq</a:t>
            </a:r>
            <a:r>
              <a:rPr lang="ja-JP" altLang="ja-JP" dirty="0"/>
              <a:t>、</a:t>
            </a:r>
            <a:r>
              <a:rPr lang="en-US" altLang="ja-JP" dirty="0"/>
              <a:t>Exome Seq</a:t>
            </a:r>
            <a:r>
              <a:rPr lang="ja-JP" altLang="ja-JP" dirty="0"/>
              <a:t>）</a:t>
            </a:r>
            <a:endParaRPr lang="en-US" altLang="ja-JP" dirty="0"/>
          </a:p>
          <a:p>
            <a:pPr lvl="2" eaLnBrk="1" fontAlgn="ctr" hangingPunct="1"/>
            <a:r>
              <a:rPr lang="ja-JP" altLang="en-US" dirty="0"/>
              <a:t>測定目的と根拠</a:t>
            </a:r>
            <a:endParaRPr lang="en-US" altLang="ja-JP" dirty="0"/>
          </a:p>
          <a:p>
            <a:pPr lvl="2" eaLnBrk="1" fontAlgn="ctr" hangingPunct="1"/>
            <a:r>
              <a:rPr lang="ja-JP" altLang="en-US" dirty="0"/>
              <a:t>測定方法・頻度</a:t>
            </a:r>
            <a:endParaRPr lang="en-US" altLang="ja-JP" dirty="0"/>
          </a:p>
          <a:p>
            <a:pPr lvl="2" eaLnBrk="1" fontAlgn="ctr" hangingPunct="1"/>
            <a:r>
              <a:rPr lang="ja-JP" altLang="en-US" dirty="0"/>
              <a:t>検体量</a:t>
            </a:r>
            <a:endParaRPr lang="en-US" altLang="ja-JP" dirty="0"/>
          </a:p>
          <a:p>
            <a:pPr lvl="2" eaLnBrk="1" fontAlgn="ctr" hangingPunct="1"/>
            <a:r>
              <a:rPr lang="ja-JP" altLang="en-US" dirty="0"/>
              <a:t>測定内容</a:t>
            </a:r>
            <a:endParaRPr lang="ja-JP" altLang="ja-JP" dirty="0"/>
          </a:p>
          <a:p>
            <a:pPr lvl="1" eaLnBrk="1" fontAlgn="ctr" hangingPunct="1"/>
            <a:r>
              <a:rPr lang="ja-JP" altLang="ja-JP" dirty="0"/>
              <a:t>組織（例：</a:t>
            </a:r>
            <a:r>
              <a:rPr lang="en-US" altLang="ja-JP" dirty="0"/>
              <a:t>IHC</a:t>
            </a:r>
            <a:r>
              <a:rPr lang="ja-JP" altLang="ja-JP" dirty="0"/>
              <a:t>）</a:t>
            </a:r>
            <a:endParaRPr lang="en-US" altLang="ja-JP" dirty="0"/>
          </a:p>
          <a:p>
            <a:pPr lvl="2" eaLnBrk="1" fontAlgn="ctr" hangingPunct="1"/>
            <a:r>
              <a:rPr lang="ja-JP" altLang="en-US" dirty="0"/>
              <a:t>測定目的と根拠</a:t>
            </a:r>
            <a:endParaRPr lang="en-US" altLang="ja-JP" dirty="0"/>
          </a:p>
          <a:p>
            <a:pPr lvl="2" eaLnBrk="1" fontAlgn="ctr" hangingPunct="1"/>
            <a:r>
              <a:rPr lang="ja-JP" altLang="en-US" dirty="0"/>
              <a:t>測定方法：頻度</a:t>
            </a:r>
            <a:endParaRPr lang="en-US" altLang="ja-JP" dirty="0"/>
          </a:p>
          <a:p>
            <a:pPr lvl="2" eaLnBrk="1" fontAlgn="ctr" hangingPunct="1"/>
            <a:r>
              <a:rPr lang="ja-JP" altLang="en-US" dirty="0"/>
              <a:t>検体量</a:t>
            </a:r>
            <a:endParaRPr lang="en-US" altLang="ja-JP" dirty="0"/>
          </a:p>
          <a:p>
            <a:pPr lvl="2" eaLnBrk="1" fontAlgn="ctr" hangingPunct="1"/>
            <a:r>
              <a:rPr lang="ja-JP" altLang="en-US" dirty="0"/>
              <a:t>測定内容</a:t>
            </a:r>
            <a:endParaRPr lang="ja-JP" altLang="ja-JP" dirty="0"/>
          </a:p>
          <a:p>
            <a:pPr lvl="1" eaLnBrk="1" fontAlgn="ctr" hangingPunct="1"/>
            <a:r>
              <a:rPr lang="ja-JP" altLang="ja-JP" dirty="0"/>
              <a:t>細胞株（例：</a:t>
            </a:r>
            <a:r>
              <a:rPr lang="en-US" altLang="ja-JP" dirty="0"/>
              <a:t>Exome Seq, RNA Seq</a:t>
            </a:r>
            <a:r>
              <a:rPr lang="ja-JP" altLang="ja-JP" dirty="0"/>
              <a:t>、</a:t>
            </a:r>
            <a:r>
              <a:rPr lang="en-US" altLang="ja-JP" dirty="0"/>
              <a:t>ELISA, Immunoblot</a:t>
            </a:r>
            <a:r>
              <a:rPr lang="ja-JP" altLang="ja-JP" dirty="0"/>
              <a:t>、遺伝子編集、動物実験等）</a:t>
            </a:r>
            <a:endParaRPr lang="en-US" altLang="ja-JP" dirty="0"/>
          </a:p>
          <a:p>
            <a:pPr lvl="2" eaLnBrk="1" fontAlgn="ctr" hangingPunct="1"/>
            <a:r>
              <a:rPr lang="ja-JP" altLang="en-US" dirty="0"/>
              <a:t>測定目的と根拠</a:t>
            </a:r>
            <a:endParaRPr lang="en-US" altLang="ja-JP" dirty="0"/>
          </a:p>
          <a:p>
            <a:pPr lvl="2" eaLnBrk="1" fontAlgn="ctr" hangingPunct="1"/>
            <a:r>
              <a:rPr lang="ja-JP" altLang="en-US" dirty="0"/>
              <a:t>測定方法・頻度</a:t>
            </a:r>
            <a:endParaRPr lang="en-US" altLang="ja-JP" dirty="0"/>
          </a:p>
          <a:p>
            <a:pPr lvl="2" eaLnBrk="1" fontAlgn="ctr" hangingPunct="1"/>
            <a:r>
              <a:rPr lang="ja-JP" altLang="en-US" dirty="0"/>
              <a:t>検体量</a:t>
            </a:r>
            <a:endParaRPr lang="en-US" altLang="ja-JP" dirty="0"/>
          </a:p>
          <a:p>
            <a:pPr lvl="2" eaLnBrk="1" fontAlgn="ctr" hangingPunct="1"/>
            <a:r>
              <a:rPr lang="ja-JP" altLang="en-US" dirty="0"/>
              <a:t>測定内容</a:t>
            </a:r>
            <a:endParaRPr lang="ja-JP" altLang="ja-JP" dirty="0"/>
          </a:p>
        </p:txBody>
      </p:sp>
    </p:spTree>
    <p:extLst>
      <p:ext uri="{BB962C8B-B14F-4D97-AF65-F5344CB8AC3E}">
        <p14:creationId xmlns:p14="http://schemas.microsoft.com/office/powerpoint/2010/main" val="3630932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A91FC4-31D0-4B35-9005-BB3DA0554EB7}"/>
              </a:ext>
            </a:extLst>
          </p:cNvPr>
          <p:cNvSpPr>
            <a:spLocks noGrp="1"/>
          </p:cNvSpPr>
          <p:nvPr>
            <p:ph type="title"/>
          </p:nvPr>
        </p:nvSpPr>
        <p:spPr/>
        <p:txBody>
          <a:bodyPr/>
          <a:lstStyle/>
          <a:p>
            <a:r>
              <a:rPr lang="ja-JP" altLang="en-US" dirty="0"/>
              <a:t>研究期間と公表時期</a:t>
            </a:r>
            <a:endParaRPr kumimoji="1" lang="ja-JP" altLang="en-US" dirty="0"/>
          </a:p>
        </p:txBody>
      </p:sp>
      <p:sp>
        <p:nvSpPr>
          <p:cNvPr id="3" name="コンテンツ プレースホルダー 2">
            <a:extLst>
              <a:ext uri="{FF2B5EF4-FFF2-40B4-BE49-F238E27FC236}">
                <a16:creationId xmlns:a16="http://schemas.microsoft.com/office/drawing/2014/main" id="{75B76D32-6829-4E22-8801-91EA8198E9ED}"/>
              </a:ext>
            </a:extLst>
          </p:cNvPr>
          <p:cNvSpPr>
            <a:spLocks noGrp="1"/>
          </p:cNvSpPr>
          <p:nvPr>
            <p:ph idx="1"/>
          </p:nvPr>
        </p:nvSpPr>
        <p:spPr>
          <a:xfrm>
            <a:off x="6442247" y="1230573"/>
            <a:ext cx="5414393" cy="2782873"/>
          </a:xfrm>
        </p:spPr>
        <p:txBody>
          <a:bodyPr>
            <a:normAutofit fontScale="85000" lnSpcReduction="10000"/>
          </a:bodyPr>
          <a:lstStyle/>
          <a:p>
            <a:r>
              <a:rPr lang="en-US" altLang="ja-JP" dirty="0"/>
              <a:t>Publication</a:t>
            </a:r>
          </a:p>
          <a:p>
            <a:pPr lvl="1"/>
            <a:r>
              <a:rPr lang="ja-JP" altLang="en-US" dirty="0"/>
              <a:t>学会発表</a:t>
            </a:r>
            <a:endParaRPr lang="en-US" altLang="ja-JP" dirty="0"/>
          </a:p>
          <a:p>
            <a:pPr lvl="2">
              <a:tabLst>
                <a:tab pos="2695575" algn="l"/>
              </a:tabLst>
            </a:pPr>
            <a:r>
              <a:rPr lang="ja-JP" altLang="en-US" dirty="0"/>
              <a:t>主要評価項目</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学会名</a:t>
            </a:r>
            <a:endParaRPr lang="en-US" altLang="ja-JP" dirty="0">
              <a:solidFill>
                <a:srgbClr val="0066FF"/>
              </a:solidFill>
            </a:endParaRPr>
          </a:p>
          <a:p>
            <a:pPr lvl="2">
              <a:tabLst>
                <a:tab pos="2695575" algn="l"/>
              </a:tabLst>
            </a:pPr>
            <a:r>
              <a:rPr lang="ja-JP" altLang="en-US" dirty="0"/>
              <a:t>副次評価項目</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学会名</a:t>
            </a:r>
            <a:endParaRPr lang="en-US" altLang="ja-JP" dirty="0">
              <a:solidFill>
                <a:srgbClr val="0066FF"/>
              </a:solidFill>
            </a:endParaRPr>
          </a:p>
          <a:p>
            <a:pPr lvl="2">
              <a:tabLst>
                <a:tab pos="2695575" algn="l"/>
              </a:tabLst>
            </a:pPr>
            <a:r>
              <a:rPr lang="ja-JP" altLang="en-US" dirty="0"/>
              <a:t>中間報告</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学会名</a:t>
            </a:r>
            <a:r>
              <a:rPr lang="en-US" altLang="ja-JP" dirty="0"/>
              <a:t> </a:t>
            </a:r>
          </a:p>
          <a:p>
            <a:pPr lvl="2">
              <a:tabLst>
                <a:tab pos="2695575" algn="l"/>
              </a:tabLst>
            </a:pPr>
            <a:r>
              <a:rPr lang="ja-JP" altLang="en-US" dirty="0"/>
              <a:t>・・・・</a:t>
            </a:r>
            <a:endParaRPr lang="en-US" altLang="ja-JP" dirty="0"/>
          </a:p>
          <a:p>
            <a:pPr lvl="2"/>
            <a:endParaRPr lang="en-US" altLang="ja-JP" dirty="0"/>
          </a:p>
          <a:p>
            <a:pPr lvl="1"/>
            <a:r>
              <a:rPr lang="ja-JP" altLang="en-US" dirty="0"/>
              <a:t>論文</a:t>
            </a:r>
            <a:endParaRPr lang="en-US" altLang="ja-JP" dirty="0"/>
          </a:p>
          <a:p>
            <a:pPr lvl="2">
              <a:tabLst>
                <a:tab pos="2695575" algn="l"/>
              </a:tabLst>
            </a:pPr>
            <a:r>
              <a:rPr lang="ja-JP" altLang="en-US" dirty="0"/>
              <a:t>主要評価項目</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雑誌名</a:t>
            </a:r>
            <a:endParaRPr lang="en-US" altLang="ja-JP" dirty="0">
              <a:solidFill>
                <a:srgbClr val="0066FF"/>
              </a:solidFill>
            </a:endParaRPr>
          </a:p>
          <a:p>
            <a:pPr lvl="2">
              <a:tabLst>
                <a:tab pos="2695575" algn="l"/>
              </a:tabLst>
            </a:pPr>
            <a:r>
              <a:rPr lang="ja-JP" altLang="en-US" dirty="0"/>
              <a:t>副次評価項目</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雑誌名</a:t>
            </a:r>
            <a:endParaRPr lang="en-US" altLang="ja-JP" dirty="0">
              <a:solidFill>
                <a:srgbClr val="0066FF"/>
              </a:solidFill>
            </a:endParaRPr>
          </a:p>
          <a:p>
            <a:pPr lvl="2">
              <a:tabLst>
                <a:tab pos="2695575" algn="l"/>
              </a:tabLst>
            </a:pPr>
            <a:r>
              <a:rPr lang="ja-JP" altLang="en-US" dirty="0"/>
              <a:t>中間報告</a:t>
            </a:r>
            <a:r>
              <a:rPr lang="en-US" altLang="ja-JP" dirty="0"/>
              <a:t>	</a:t>
            </a:r>
            <a:r>
              <a:rPr lang="en-US" altLang="ja-JP" dirty="0">
                <a:solidFill>
                  <a:srgbClr val="0066FF"/>
                </a:solidFill>
              </a:rPr>
              <a:t>20xx</a:t>
            </a:r>
            <a:r>
              <a:rPr lang="ja-JP" altLang="en-US" dirty="0">
                <a:solidFill>
                  <a:srgbClr val="0066FF"/>
                </a:solidFill>
              </a:rPr>
              <a:t>年</a:t>
            </a:r>
            <a:r>
              <a:rPr lang="en-US" altLang="ja-JP" dirty="0">
                <a:solidFill>
                  <a:srgbClr val="0066FF"/>
                </a:solidFill>
              </a:rPr>
              <a:t>xx</a:t>
            </a:r>
            <a:r>
              <a:rPr lang="ja-JP" altLang="en-US" dirty="0">
                <a:solidFill>
                  <a:srgbClr val="0066FF"/>
                </a:solidFill>
              </a:rPr>
              <a:t>月　雑誌名</a:t>
            </a:r>
            <a:r>
              <a:rPr lang="en-US" altLang="ja-JP" dirty="0"/>
              <a:t> </a:t>
            </a:r>
          </a:p>
        </p:txBody>
      </p:sp>
      <p:graphicFrame>
        <p:nvGraphicFramePr>
          <p:cNvPr id="4" name="表 3">
            <a:extLst>
              <a:ext uri="{FF2B5EF4-FFF2-40B4-BE49-F238E27FC236}">
                <a16:creationId xmlns:a16="http://schemas.microsoft.com/office/drawing/2014/main" id="{90DEC385-746C-4CAA-94D0-D4AF5535F329}"/>
              </a:ext>
            </a:extLst>
          </p:cNvPr>
          <p:cNvGraphicFramePr>
            <a:graphicFrameLocks noGrp="1"/>
          </p:cNvGraphicFramePr>
          <p:nvPr>
            <p:extLst>
              <p:ext uri="{D42A27DB-BD31-4B8C-83A1-F6EECF244321}">
                <p14:modId xmlns:p14="http://schemas.microsoft.com/office/powerpoint/2010/main" val="2812665448"/>
              </p:ext>
            </p:extLst>
          </p:nvPr>
        </p:nvGraphicFramePr>
        <p:xfrm>
          <a:off x="331676" y="4149080"/>
          <a:ext cx="11528648" cy="2615184"/>
        </p:xfrm>
        <a:graphic>
          <a:graphicData uri="http://schemas.openxmlformats.org/drawingml/2006/table">
            <a:tbl>
              <a:tblPr firstRow="1" bandRow="1">
                <a:tableStyleId>{5C22544A-7EE6-4342-B048-85BDC9FD1C3A}</a:tableStyleId>
              </a:tblPr>
              <a:tblGrid>
                <a:gridCol w="2417848">
                  <a:extLst>
                    <a:ext uri="{9D8B030D-6E8A-4147-A177-3AD203B41FA5}">
                      <a16:colId xmlns:a16="http://schemas.microsoft.com/office/drawing/2014/main" val="20000"/>
                    </a:ext>
                  </a:extLst>
                </a:gridCol>
                <a:gridCol w="455540">
                  <a:extLst>
                    <a:ext uri="{9D8B030D-6E8A-4147-A177-3AD203B41FA5}">
                      <a16:colId xmlns:a16="http://schemas.microsoft.com/office/drawing/2014/main" val="20001"/>
                    </a:ext>
                  </a:extLst>
                </a:gridCol>
                <a:gridCol w="455540">
                  <a:extLst>
                    <a:ext uri="{9D8B030D-6E8A-4147-A177-3AD203B41FA5}">
                      <a16:colId xmlns:a16="http://schemas.microsoft.com/office/drawing/2014/main" val="20002"/>
                    </a:ext>
                  </a:extLst>
                </a:gridCol>
                <a:gridCol w="455540">
                  <a:extLst>
                    <a:ext uri="{9D8B030D-6E8A-4147-A177-3AD203B41FA5}">
                      <a16:colId xmlns:a16="http://schemas.microsoft.com/office/drawing/2014/main" val="20003"/>
                    </a:ext>
                  </a:extLst>
                </a:gridCol>
                <a:gridCol w="455540">
                  <a:extLst>
                    <a:ext uri="{9D8B030D-6E8A-4147-A177-3AD203B41FA5}">
                      <a16:colId xmlns:a16="http://schemas.microsoft.com/office/drawing/2014/main" val="20004"/>
                    </a:ext>
                  </a:extLst>
                </a:gridCol>
                <a:gridCol w="455540">
                  <a:extLst>
                    <a:ext uri="{9D8B030D-6E8A-4147-A177-3AD203B41FA5}">
                      <a16:colId xmlns:a16="http://schemas.microsoft.com/office/drawing/2014/main" val="20005"/>
                    </a:ext>
                  </a:extLst>
                </a:gridCol>
                <a:gridCol w="455540">
                  <a:extLst>
                    <a:ext uri="{9D8B030D-6E8A-4147-A177-3AD203B41FA5}">
                      <a16:colId xmlns:a16="http://schemas.microsoft.com/office/drawing/2014/main" val="20006"/>
                    </a:ext>
                  </a:extLst>
                </a:gridCol>
                <a:gridCol w="455540">
                  <a:extLst>
                    <a:ext uri="{9D8B030D-6E8A-4147-A177-3AD203B41FA5}">
                      <a16:colId xmlns:a16="http://schemas.microsoft.com/office/drawing/2014/main" val="20007"/>
                    </a:ext>
                  </a:extLst>
                </a:gridCol>
                <a:gridCol w="455540">
                  <a:extLst>
                    <a:ext uri="{9D8B030D-6E8A-4147-A177-3AD203B41FA5}">
                      <a16:colId xmlns:a16="http://schemas.microsoft.com/office/drawing/2014/main" val="20008"/>
                    </a:ext>
                  </a:extLst>
                </a:gridCol>
                <a:gridCol w="455540">
                  <a:extLst>
                    <a:ext uri="{9D8B030D-6E8A-4147-A177-3AD203B41FA5}">
                      <a16:colId xmlns:a16="http://schemas.microsoft.com/office/drawing/2014/main" val="20009"/>
                    </a:ext>
                  </a:extLst>
                </a:gridCol>
                <a:gridCol w="455540">
                  <a:extLst>
                    <a:ext uri="{9D8B030D-6E8A-4147-A177-3AD203B41FA5}">
                      <a16:colId xmlns:a16="http://schemas.microsoft.com/office/drawing/2014/main" val="20010"/>
                    </a:ext>
                  </a:extLst>
                </a:gridCol>
                <a:gridCol w="455540">
                  <a:extLst>
                    <a:ext uri="{9D8B030D-6E8A-4147-A177-3AD203B41FA5}">
                      <a16:colId xmlns:a16="http://schemas.microsoft.com/office/drawing/2014/main" val="20011"/>
                    </a:ext>
                  </a:extLst>
                </a:gridCol>
                <a:gridCol w="455540">
                  <a:extLst>
                    <a:ext uri="{9D8B030D-6E8A-4147-A177-3AD203B41FA5}">
                      <a16:colId xmlns:a16="http://schemas.microsoft.com/office/drawing/2014/main" val="20012"/>
                    </a:ext>
                  </a:extLst>
                </a:gridCol>
                <a:gridCol w="455540">
                  <a:extLst>
                    <a:ext uri="{9D8B030D-6E8A-4147-A177-3AD203B41FA5}">
                      <a16:colId xmlns:a16="http://schemas.microsoft.com/office/drawing/2014/main" val="20013"/>
                    </a:ext>
                  </a:extLst>
                </a:gridCol>
                <a:gridCol w="455540">
                  <a:extLst>
                    <a:ext uri="{9D8B030D-6E8A-4147-A177-3AD203B41FA5}">
                      <a16:colId xmlns:a16="http://schemas.microsoft.com/office/drawing/2014/main" val="20014"/>
                    </a:ext>
                  </a:extLst>
                </a:gridCol>
                <a:gridCol w="455540">
                  <a:extLst>
                    <a:ext uri="{9D8B030D-6E8A-4147-A177-3AD203B41FA5}">
                      <a16:colId xmlns:a16="http://schemas.microsoft.com/office/drawing/2014/main" val="20015"/>
                    </a:ext>
                  </a:extLst>
                </a:gridCol>
                <a:gridCol w="455540">
                  <a:extLst>
                    <a:ext uri="{9D8B030D-6E8A-4147-A177-3AD203B41FA5}">
                      <a16:colId xmlns:a16="http://schemas.microsoft.com/office/drawing/2014/main" val="20016"/>
                    </a:ext>
                  </a:extLst>
                </a:gridCol>
                <a:gridCol w="455540">
                  <a:extLst>
                    <a:ext uri="{9D8B030D-6E8A-4147-A177-3AD203B41FA5}">
                      <a16:colId xmlns:a16="http://schemas.microsoft.com/office/drawing/2014/main" val="20017"/>
                    </a:ext>
                  </a:extLst>
                </a:gridCol>
                <a:gridCol w="455540">
                  <a:extLst>
                    <a:ext uri="{9D8B030D-6E8A-4147-A177-3AD203B41FA5}">
                      <a16:colId xmlns:a16="http://schemas.microsoft.com/office/drawing/2014/main" val="20018"/>
                    </a:ext>
                  </a:extLst>
                </a:gridCol>
                <a:gridCol w="455540">
                  <a:extLst>
                    <a:ext uri="{9D8B030D-6E8A-4147-A177-3AD203B41FA5}">
                      <a16:colId xmlns:a16="http://schemas.microsoft.com/office/drawing/2014/main" val="20019"/>
                    </a:ext>
                  </a:extLst>
                </a:gridCol>
                <a:gridCol w="455540">
                  <a:extLst>
                    <a:ext uri="{9D8B030D-6E8A-4147-A177-3AD203B41FA5}">
                      <a16:colId xmlns:a16="http://schemas.microsoft.com/office/drawing/2014/main" val="20020"/>
                    </a:ext>
                  </a:extLst>
                </a:gridCol>
              </a:tblGrid>
              <a:tr h="315035">
                <a:tc>
                  <a:txBody>
                    <a:bodyPr/>
                    <a:lstStyle/>
                    <a:p>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gridSpan="4">
                  <a:txBody>
                    <a:bodyPr/>
                    <a:lstStyle/>
                    <a:p>
                      <a:pPr algn="ctr"/>
                      <a:r>
                        <a:rPr kumimoji="1" lang="en-US" altLang="ja-JP" sz="1600" b="1" baseline="0" dirty="0"/>
                        <a:t>2025</a:t>
                      </a:r>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hMerge="1">
                  <a:txBody>
                    <a:bodyPr/>
                    <a:lstStyle/>
                    <a:p>
                      <a:endParaRPr kumimoji="1" lang="ja-JP" altLang="en-US" sz="1400" dirty="0">
                        <a:solidFill>
                          <a:schemeClr val="tx1"/>
                        </a:solidFill>
                      </a:endParaRPr>
                    </a:p>
                  </a:txBody>
                  <a:tcPr/>
                </a:tc>
                <a:tc hMerge="1">
                  <a:txBody>
                    <a:bodyPr/>
                    <a:lstStyle/>
                    <a:p>
                      <a:endParaRPr kumimoji="1" lang="ja-JP" altLang="en-US" sz="1400" dirty="0">
                        <a:solidFill>
                          <a:schemeClr val="tx1"/>
                        </a:solidFill>
                      </a:endParaRPr>
                    </a:p>
                  </a:txBody>
                  <a:tcPr/>
                </a:tc>
                <a:tc hMerge="1">
                  <a:txBody>
                    <a:bodyPr/>
                    <a:lstStyle/>
                    <a:p>
                      <a:endParaRPr kumimoji="1" lang="ja-JP" altLang="en-US" sz="1400" dirty="0">
                        <a:solidFill>
                          <a:schemeClr val="tx1"/>
                        </a:solidFill>
                      </a:endParaRPr>
                    </a:p>
                  </a:txBody>
                  <a:tcPr/>
                </a:tc>
                <a:tc gridSpan="4">
                  <a:txBody>
                    <a:bodyPr/>
                    <a:lstStyle/>
                    <a:p>
                      <a:pPr algn="ctr"/>
                      <a:r>
                        <a:rPr kumimoji="1" lang="en-US" altLang="ja-JP" sz="1600" b="1" baseline="0" dirty="0"/>
                        <a:t>2026</a:t>
                      </a:r>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hMerge="1">
                  <a:txBody>
                    <a:bodyPr/>
                    <a:lstStyle/>
                    <a:p>
                      <a:endParaRPr kumimoji="1" lang="ja-JP" altLang="en-US" sz="1400" dirty="0">
                        <a:solidFill>
                          <a:schemeClr val="tx1"/>
                        </a:solidFill>
                      </a:endParaRPr>
                    </a:p>
                  </a:txBody>
                  <a:tcPr/>
                </a:tc>
                <a:tc hMerge="1">
                  <a:txBody>
                    <a:bodyPr/>
                    <a:lstStyle/>
                    <a:p>
                      <a:endParaRPr kumimoji="1" lang="ja-JP" altLang="en-US" sz="1400" dirty="0">
                        <a:solidFill>
                          <a:schemeClr val="tx1"/>
                        </a:solidFill>
                      </a:endParaRPr>
                    </a:p>
                  </a:txBody>
                  <a:tcPr/>
                </a:tc>
                <a:tc hMerge="1">
                  <a:txBody>
                    <a:bodyPr/>
                    <a:lstStyle/>
                    <a:p>
                      <a:endParaRPr kumimoji="1" lang="ja-JP" altLang="en-US" sz="1400" dirty="0">
                        <a:solidFill>
                          <a:schemeClr val="tx1"/>
                        </a:solidFill>
                      </a:endParaRPr>
                    </a:p>
                  </a:txBody>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a:t>2027</a:t>
                      </a:r>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hMerge="1">
                  <a:txBody>
                    <a:bodyPr/>
                    <a:lstStyle/>
                    <a:p>
                      <a:pPr algn="ct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tc>
                <a:tc hMerge="1">
                  <a:txBody>
                    <a:bodyPr/>
                    <a:lstStyle/>
                    <a:p>
                      <a:pPr algn="ct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hMerge="1">
                  <a:txBody>
                    <a:bodyPr/>
                    <a:lstStyle/>
                    <a:p>
                      <a:pPr algn="ct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a:t>2028</a:t>
                      </a:r>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baseline="0"/>
                        <a:t>2029</a:t>
                      </a:r>
                      <a:endParaRPr kumimoji="1" lang="ja-JP" altLang="en-US" sz="1600" b="1"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aseline="0" dirty="0">
                        <a:solidFill>
                          <a:sysClr val="windowText" lastClr="000000"/>
                        </a:solidFill>
                        <a:latin typeface="Arial" pitchFamily="34" charset="0"/>
                        <a:ea typeface="ＭＳ Ｐゴシック" pitchFamily="50" charset="-128"/>
                      </a:endParaRPr>
                    </a:p>
                  </a:txBody>
                  <a:tcPr marL="83058" marR="83058" marT="41529" marB="415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extLst>
                  <a:ext uri="{0D108BD9-81ED-4DB2-BD59-A6C34878D82A}">
                    <a16:rowId xmlns:a16="http://schemas.microsoft.com/office/drawing/2014/main" val="10000"/>
                  </a:ext>
                </a:extLst>
              </a:tr>
              <a:tr h="315035">
                <a:tc>
                  <a:txBody>
                    <a:bodyPr/>
                    <a:lstStyle/>
                    <a:p>
                      <a:pPr algn="r"/>
                      <a:r>
                        <a:rPr kumimoji="1" lang="en-US" altLang="ja-JP" sz="1400" b="1" baseline="0" dirty="0">
                          <a:solidFill>
                            <a:schemeClr val="bg1"/>
                          </a:solidFill>
                          <a:latin typeface="+mj-ea"/>
                          <a:ea typeface="+mj-ea"/>
                        </a:rPr>
                        <a:t>Quarter</a:t>
                      </a:r>
                      <a:endParaRPr kumimoji="1" lang="ja-JP" altLang="en-US" sz="14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1Q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2Q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3Q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4Q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1Q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2Q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3Q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4Q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1Q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2Q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3Q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4Q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1Q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2Q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3Q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4Q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1Q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2Q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3Q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en-US" altLang="ja-JP" sz="1600" b="1" baseline="0" dirty="0">
                          <a:solidFill>
                            <a:schemeClr val="bg1"/>
                          </a:solidFill>
                        </a:rPr>
                        <a:t>4Q</a:t>
                      </a:r>
                      <a:endParaRPr kumimoji="1" lang="ja-JP" altLang="en-US" sz="1600" b="1" baseline="0" dirty="0">
                        <a:solidFill>
                          <a:schemeClr val="bg1"/>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10001"/>
                  </a:ext>
                </a:extLst>
              </a:tr>
              <a:tr h="315035">
                <a:tc>
                  <a:txBody>
                    <a:bodyPr/>
                    <a:lstStyle/>
                    <a:p>
                      <a:r>
                        <a:rPr kumimoji="1" lang="en-US" altLang="ja-JP" sz="1600" baseline="0" dirty="0">
                          <a:solidFill>
                            <a:sysClr val="windowText" lastClr="000000"/>
                          </a:solidFill>
                          <a:latin typeface="+mj-ea"/>
                          <a:ea typeface="+mj-ea"/>
                        </a:rPr>
                        <a:t>CRB</a:t>
                      </a: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2611516"/>
                  </a:ext>
                </a:extLst>
              </a:tr>
              <a:tr h="315035">
                <a:tc>
                  <a:txBody>
                    <a:bodyPr/>
                    <a:lstStyle/>
                    <a:p>
                      <a:r>
                        <a:rPr kumimoji="1" lang="ja-JP" altLang="en-US" sz="1600" baseline="0" dirty="0">
                          <a:solidFill>
                            <a:sysClr val="windowText" lastClr="000000"/>
                          </a:solidFill>
                          <a:latin typeface="+mj-ea"/>
                          <a:ea typeface="+mj-ea"/>
                        </a:rPr>
                        <a:t>登録期間（</a:t>
                      </a:r>
                      <a:r>
                        <a:rPr kumimoji="1" lang="en-US" altLang="ja-JP" sz="1600" baseline="0" dirty="0">
                          <a:solidFill>
                            <a:sysClr val="windowText" lastClr="000000"/>
                          </a:solidFill>
                          <a:latin typeface="+mj-ea"/>
                          <a:ea typeface="+mj-ea"/>
                        </a:rPr>
                        <a:t>1</a:t>
                      </a:r>
                      <a:r>
                        <a:rPr kumimoji="1" lang="ja-JP" altLang="en-US" sz="1600" baseline="0" dirty="0">
                          <a:solidFill>
                            <a:sysClr val="windowText" lastClr="000000"/>
                          </a:solidFill>
                          <a:latin typeface="+mj-ea"/>
                          <a:ea typeface="+mj-ea"/>
                        </a:rPr>
                        <a:t>年）</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en-US" altLang="ja-JP" sz="1400" baseline="0" dirty="0">
                          <a:solidFill>
                            <a:sysClr val="windowText" lastClr="000000"/>
                          </a:solidFill>
                          <a:latin typeface="+mj-ea"/>
                          <a:ea typeface="+mj-ea"/>
                        </a:rPr>
                        <a:t>FPI</a:t>
                      </a:r>
                      <a:endParaRPr kumimoji="1" lang="ja-JP" altLang="en-US" sz="14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2D050"/>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2D050"/>
                    </a:solidFill>
                  </a:tcPr>
                </a:tc>
                <a:tc>
                  <a:txBody>
                    <a:bodyPr/>
                    <a:lstStyle/>
                    <a:p>
                      <a:pPr algn="ctr"/>
                      <a:r>
                        <a:rPr kumimoji="1" lang="en-US" altLang="ja-JP" sz="1400" baseline="0" dirty="0">
                          <a:solidFill>
                            <a:sysClr val="windowText" lastClr="000000"/>
                          </a:solidFill>
                          <a:latin typeface="+mj-ea"/>
                          <a:ea typeface="+mj-ea"/>
                        </a:rPr>
                        <a:t>LPI</a:t>
                      </a:r>
                      <a:endParaRPr kumimoji="1" lang="ja-JP" altLang="en-US" sz="14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2D050"/>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5035">
                <a:tc>
                  <a:txBody>
                    <a:bodyPr/>
                    <a:lstStyle/>
                    <a:p>
                      <a:r>
                        <a:rPr kumimoji="1" lang="ja-JP" altLang="en-US" sz="1600" baseline="0" dirty="0"/>
                        <a:t>追跡期間（</a:t>
                      </a:r>
                      <a:r>
                        <a:rPr kumimoji="1" lang="en-US" altLang="ja-JP" sz="1600" baseline="0" dirty="0"/>
                        <a:t>2</a:t>
                      </a:r>
                      <a:r>
                        <a:rPr kumimoji="1" lang="ja-JP" altLang="en-US" sz="1600" baseline="0" dirty="0"/>
                        <a:t>年）</a:t>
                      </a: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rgbClr val="FF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5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t>総括報告書提出時期</a:t>
                      </a:r>
                      <a:endParaRPr lang="en-US" altLang="ja-JP" sz="1600" dirty="0"/>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5035">
                <a:tc>
                  <a:txBody>
                    <a:bodyPr/>
                    <a:lstStyle/>
                    <a:p>
                      <a:r>
                        <a:rPr kumimoji="1" lang="ja-JP" altLang="en-US" sz="1600" baseline="0" dirty="0">
                          <a:solidFill>
                            <a:sysClr val="windowText" lastClr="000000"/>
                          </a:solidFill>
                          <a:latin typeface="+mj-ea"/>
                          <a:ea typeface="+mj-ea"/>
                        </a:rPr>
                        <a:t>学会発表</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kern="1200" baseline="0" dirty="0">
                        <a:solidFill>
                          <a:sysClr val="windowText" lastClr="000000"/>
                        </a:solidFill>
                        <a:latin typeface="+mj-ea"/>
                        <a:ea typeface="+mj-ea"/>
                        <a:cs typeface="+mn-cs"/>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lang="ja-JP" altLang="en-US" sz="1600" dirty="0">
                          <a:latin typeface="+mj-ea"/>
                          <a:ea typeface="+mj-ea"/>
                        </a:rPr>
                        <a:t>●</a:t>
                      </a: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5035">
                <a:tc>
                  <a:txBody>
                    <a:bodyPr/>
                    <a:lstStyle/>
                    <a:p>
                      <a:r>
                        <a:rPr kumimoji="1" lang="ja-JP" altLang="en-US" sz="1600" baseline="0" dirty="0">
                          <a:solidFill>
                            <a:sysClr val="windowText" lastClr="000000"/>
                          </a:solidFill>
                          <a:latin typeface="+mj-ea"/>
                          <a:ea typeface="+mj-ea"/>
                        </a:rPr>
                        <a:t>論文化</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r>
                        <a:rPr kumimoji="1" lang="ja-JP" altLang="en-US" sz="1600" baseline="0" dirty="0">
                          <a:solidFill>
                            <a:sysClr val="windowText" lastClr="000000"/>
                          </a:solidFill>
                          <a:latin typeface="+mj-ea"/>
                          <a:ea typeface="+mj-ea"/>
                        </a:rPr>
                        <a:t>●</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kumimoji="1" lang="ja-JP" altLang="en-US" sz="1600" baseline="0" dirty="0">
                        <a:solidFill>
                          <a:sysClr val="windowText" lastClr="000000"/>
                        </a:solidFill>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endParaRPr lang="ja-JP" altLang="en-US" sz="1600" dirty="0">
                        <a:latin typeface="+mj-ea"/>
                        <a:ea typeface="+mj-ea"/>
                      </a:endParaRP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aseline="0" dirty="0">
                          <a:solidFill>
                            <a:sysClr val="windowText" lastClr="000000"/>
                          </a:solidFill>
                          <a:latin typeface="+mj-ea"/>
                          <a:ea typeface="+mj-ea"/>
                        </a:rPr>
                        <a:t>●</a:t>
                      </a:r>
                    </a:p>
                  </a:txBody>
                  <a:tcPr marL="83058" marR="83058" marT="41529" marB="41529"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5" name="コンテンツ プレースホルダー 2">
            <a:extLst>
              <a:ext uri="{FF2B5EF4-FFF2-40B4-BE49-F238E27FC236}">
                <a16:creationId xmlns:a16="http://schemas.microsoft.com/office/drawing/2014/main" id="{F0D1E024-A275-491E-AE0E-A148445F07B5}"/>
              </a:ext>
            </a:extLst>
          </p:cNvPr>
          <p:cNvSpPr txBox="1">
            <a:spLocks/>
          </p:cNvSpPr>
          <p:nvPr/>
        </p:nvSpPr>
        <p:spPr>
          <a:xfrm>
            <a:off x="335360" y="1230574"/>
            <a:ext cx="5414393" cy="2782873"/>
          </a:xfrm>
          <a:prstGeom prst="rect">
            <a:avLst/>
          </a:prstGeom>
        </p:spPr>
        <p:txBody>
          <a:bodyPr>
            <a:normAutofit/>
          </a:bodyPr>
          <a:lstStyle>
            <a:lvl1pPr marL="355600" indent="-355600" algn="l" rtl="0" eaLnBrk="0" fontAlgn="base" hangingPunct="0">
              <a:spcBef>
                <a:spcPct val="20000"/>
              </a:spcBef>
              <a:spcAft>
                <a:spcPct val="0"/>
              </a:spcAft>
              <a:buFont typeface="Wingdings" pitchFamily="2" charset="2"/>
              <a:buChar char="n"/>
              <a:defRPr kumimoji="1" sz="2400" baseline="0">
                <a:solidFill>
                  <a:schemeClr val="tx1"/>
                </a:solidFill>
                <a:latin typeface="Arial" pitchFamily="34" charset="0"/>
                <a:ea typeface="Meiryo UI" panose="020B0604030504040204" pitchFamily="50" charset="-128"/>
                <a:cs typeface="Arial" pitchFamily="34" charset="0"/>
              </a:defRPr>
            </a:lvl1pPr>
            <a:lvl2pPr marL="982663" indent="-355600" algn="l" rtl="0" eaLnBrk="0" fontAlgn="base" hangingPunct="0">
              <a:spcBef>
                <a:spcPct val="20000"/>
              </a:spcBef>
              <a:spcAft>
                <a:spcPct val="0"/>
              </a:spcAft>
              <a:buFont typeface="Wingdings" pitchFamily="2" charset="2"/>
              <a:buChar char="p"/>
              <a:defRPr sz="2000" baseline="0">
                <a:solidFill>
                  <a:schemeClr val="tx1"/>
                </a:solidFill>
                <a:latin typeface="Arial" pitchFamily="34" charset="0"/>
                <a:ea typeface="Meiryo UI" panose="020B0604030504040204" pitchFamily="50" charset="-128"/>
                <a:cs typeface="Arial" pitchFamily="34" charset="0"/>
              </a:defRPr>
            </a:lvl2pPr>
            <a:lvl3pPr marL="1346200" indent="-177800" algn="l" rtl="0" eaLnBrk="0" fontAlgn="base" hangingPunct="0">
              <a:lnSpc>
                <a:spcPct val="90000"/>
              </a:lnSpc>
              <a:spcBef>
                <a:spcPct val="20000"/>
              </a:spcBef>
              <a:spcAft>
                <a:spcPct val="0"/>
              </a:spcAft>
              <a:buFont typeface="Wingdings" pitchFamily="2" charset="2"/>
              <a:buChar char="l"/>
              <a:defRPr kumimoji="1" sz="1800" baseline="0">
                <a:solidFill>
                  <a:schemeClr val="tx1"/>
                </a:solidFill>
                <a:latin typeface="Arial" pitchFamily="34" charset="0"/>
                <a:ea typeface="Meiryo UI" panose="020B0604030504040204" pitchFamily="50" charset="-128"/>
                <a:cs typeface="Arial" pitchFamily="34" charset="0"/>
              </a:defRPr>
            </a:lvl3pPr>
            <a:lvl4pPr marL="1803400" indent="-185738" algn="l" rtl="0" eaLnBrk="0" fontAlgn="base" hangingPunct="0">
              <a:lnSpc>
                <a:spcPct val="95000"/>
              </a:lnSpc>
              <a:spcBef>
                <a:spcPct val="20000"/>
              </a:spcBef>
              <a:spcAft>
                <a:spcPct val="0"/>
              </a:spcAft>
              <a:buFont typeface="Wingdings" pitchFamily="2" charset="2"/>
              <a:buChar char="Ø"/>
              <a:defRPr sz="1600" baseline="0">
                <a:solidFill>
                  <a:schemeClr val="tx1"/>
                </a:solidFill>
                <a:latin typeface="Arial" pitchFamily="34" charset="0"/>
                <a:ea typeface="Meiryo UI" panose="020B0604030504040204" pitchFamily="50" charset="-128"/>
                <a:cs typeface="Arial" pitchFamily="34" charset="0"/>
              </a:defRPr>
            </a:lvl4pPr>
            <a:lvl5pPr marL="2151063" indent="-168275" algn="l" rtl="0" eaLnBrk="0" fontAlgn="base" hangingPunct="0">
              <a:lnSpc>
                <a:spcPct val="90000"/>
              </a:lnSpc>
              <a:spcBef>
                <a:spcPct val="20000"/>
              </a:spcBef>
              <a:spcAft>
                <a:spcPct val="0"/>
              </a:spcAft>
              <a:buFont typeface="Wingdings" pitchFamily="2" charset="2"/>
              <a:buChar char="ü"/>
              <a:defRPr sz="1400" baseline="0">
                <a:solidFill>
                  <a:schemeClr val="tx1"/>
                </a:solidFill>
                <a:latin typeface="Arial" pitchFamily="34" charset="0"/>
                <a:ea typeface="Meiryo UI" panose="020B0604030504040204" pitchFamily="50" charset="-128"/>
                <a:cs typeface="Arial" pitchFamily="34" charset="0"/>
              </a:defRPr>
            </a:lvl5pPr>
            <a:lvl6pPr marL="26082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6pPr>
            <a:lvl7pPr marL="30654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7pPr>
            <a:lvl8pPr marL="35226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8pPr>
            <a:lvl9pPr marL="39798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9pPr>
          </a:lstStyle>
          <a:p>
            <a:pPr defTabSz="914400"/>
            <a:r>
              <a:rPr lang="ja-JP" altLang="en-US" kern="0" dirty="0"/>
              <a:t>研究スケジュール</a:t>
            </a:r>
            <a:endParaRPr lang="en-US" altLang="ja-JP" kern="0" dirty="0"/>
          </a:p>
          <a:p>
            <a:pPr lvl="1" defTabSz="914400">
              <a:tabLst>
                <a:tab pos="2152650" algn="l"/>
              </a:tabLst>
            </a:pPr>
            <a:r>
              <a:rPr kumimoji="0" lang="ja-JP" altLang="en-US" kern="0" dirty="0"/>
              <a:t>登録期間</a:t>
            </a:r>
            <a:r>
              <a:rPr kumimoji="0" lang="en-US" altLang="ja-JP" kern="0" dirty="0"/>
              <a:t>	</a:t>
            </a:r>
            <a:r>
              <a:rPr kumimoji="0" lang="en-US" altLang="ja-JP" kern="0" dirty="0">
                <a:solidFill>
                  <a:srgbClr val="0066FF"/>
                </a:solidFill>
              </a:rPr>
              <a:t>20xx</a:t>
            </a:r>
            <a:r>
              <a:rPr kumimoji="0" lang="ja-JP" altLang="en-US" kern="0" dirty="0">
                <a:solidFill>
                  <a:srgbClr val="0066FF"/>
                </a:solidFill>
              </a:rPr>
              <a:t>年</a:t>
            </a:r>
            <a:r>
              <a:rPr kumimoji="0" lang="en-US" altLang="ja-JP" kern="0" dirty="0">
                <a:solidFill>
                  <a:srgbClr val="0066FF"/>
                </a:solidFill>
              </a:rPr>
              <a:t>xx</a:t>
            </a:r>
            <a:r>
              <a:rPr kumimoji="0" lang="ja-JP" altLang="en-US" kern="0" dirty="0">
                <a:solidFill>
                  <a:srgbClr val="0066FF"/>
                </a:solidFill>
              </a:rPr>
              <a:t>月～</a:t>
            </a:r>
            <a:r>
              <a:rPr kumimoji="0" lang="en-US" altLang="ja-JP" kern="0" dirty="0">
                <a:solidFill>
                  <a:srgbClr val="0066FF"/>
                </a:solidFill>
              </a:rPr>
              <a:t> 20xx</a:t>
            </a:r>
            <a:r>
              <a:rPr kumimoji="0" lang="ja-JP" altLang="en-US" kern="0" dirty="0">
                <a:solidFill>
                  <a:srgbClr val="0066FF"/>
                </a:solidFill>
              </a:rPr>
              <a:t>年</a:t>
            </a:r>
            <a:r>
              <a:rPr kumimoji="0" lang="en-US" altLang="ja-JP" kern="0" dirty="0">
                <a:solidFill>
                  <a:srgbClr val="0066FF"/>
                </a:solidFill>
              </a:rPr>
              <a:t>xx</a:t>
            </a:r>
            <a:r>
              <a:rPr kumimoji="0" lang="ja-JP" altLang="en-US" kern="0" dirty="0">
                <a:solidFill>
                  <a:srgbClr val="0066FF"/>
                </a:solidFill>
              </a:rPr>
              <a:t>月</a:t>
            </a:r>
            <a:endParaRPr kumimoji="0" lang="en-US" altLang="ja-JP" kern="0" dirty="0">
              <a:solidFill>
                <a:srgbClr val="0066FF"/>
              </a:solidFill>
            </a:endParaRPr>
          </a:p>
          <a:p>
            <a:pPr lvl="1" defTabSz="914400">
              <a:tabLst>
                <a:tab pos="2152650" algn="l"/>
              </a:tabLst>
            </a:pPr>
            <a:r>
              <a:rPr kumimoji="0" lang="ja-JP" altLang="en-US" kern="0" dirty="0"/>
              <a:t>追跡期間</a:t>
            </a:r>
            <a:r>
              <a:rPr kumimoji="0" lang="en-US" altLang="ja-JP" kern="0" dirty="0"/>
              <a:t>	</a:t>
            </a:r>
            <a:r>
              <a:rPr kumimoji="0" lang="en-US" altLang="ja-JP" kern="0" dirty="0">
                <a:solidFill>
                  <a:srgbClr val="0066FF"/>
                </a:solidFill>
              </a:rPr>
              <a:t>20xx</a:t>
            </a:r>
            <a:r>
              <a:rPr kumimoji="0" lang="ja-JP" altLang="en-US" kern="0" dirty="0">
                <a:solidFill>
                  <a:srgbClr val="0066FF"/>
                </a:solidFill>
              </a:rPr>
              <a:t>年</a:t>
            </a:r>
            <a:r>
              <a:rPr kumimoji="0" lang="en-US" altLang="ja-JP" kern="0" dirty="0">
                <a:solidFill>
                  <a:srgbClr val="0066FF"/>
                </a:solidFill>
              </a:rPr>
              <a:t>xx</a:t>
            </a:r>
            <a:r>
              <a:rPr kumimoji="0" lang="ja-JP" altLang="en-US" kern="0" dirty="0">
                <a:solidFill>
                  <a:srgbClr val="0066FF"/>
                </a:solidFill>
              </a:rPr>
              <a:t>月～</a:t>
            </a:r>
            <a:r>
              <a:rPr kumimoji="0" lang="en-US" altLang="ja-JP" kern="0" dirty="0">
                <a:solidFill>
                  <a:srgbClr val="0066FF"/>
                </a:solidFill>
              </a:rPr>
              <a:t> 20xx</a:t>
            </a:r>
            <a:r>
              <a:rPr kumimoji="0" lang="ja-JP" altLang="en-US" kern="0" dirty="0">
                <a:solidFill>
                  <a:srgbClr val="0066FF"/>
                </a:solidFill>
              </a:rPr>
              <a:t>年</a:t>
            </a:r>
            <a:r>
              <a:rPr kumimoji="0" lang="en-US" altLang="ja-JP" kern="0" dirty="0">
                <a:solidFill>
                  <a:srgbClr val="0066FF"/>
                </a:solidFill>
              </a:rPr>
              <a:t>xx</a:t>
            </a:r>
            <a:r>
              <a:rPr kumimoji="0" lang="ja-JP" altLang="en-US" kern="0" dirty="0">
                <a:solidFill>
                  <a:srgbClr val="0066FF"/>
                </a:solidFill>
              </a:rPr>
              <a:t>月</a:t>
            </a:r>
            <a:endParaRPr kumimoji="0" lang="en-US" altLang="ja-JP" kern="0" dirty="0">
              <a:solidFill>
                <a:srgbClr val="0066FF"/>
              </a:solidFill>
            </a:endParaRPr>
          </a:p>
          <a:p>
            <a:pPr lvl="1" defTabSz="914400"/>
            <a:r>
              <a:rPr kumimoji="0" lang="ja-JP" altLang="en-US" kern="0" dirty="0"/>
              <a:t>総括報告書提出時期</a:t>
            </a:r>
            <a:r>
              <a:rPr kumimoji="0" lang="en-US" altLang="ja-JP" kern="0" dirty="0"/>
              <a:t>	</a:t>
            </a:r>
            <a:r>
              <a:rPr kumimoji="0" lang="en-US" altLang="ja-JP" kern="0" dirty="0">
                <a:solidFill>
                  <a:srgbClr val="0066FF"/>
                </a:solidFill>
              </a:rPr>
              <a:t>20xx</a:t>
            </a:r>
            <a:r>
              <a:rPr kumimoji="0" lang="ja-JP" altLang="en-US" kern="0" dirty="0">
                <a:solidFill>
                  <a:srgbClr val="0066FF"/>
                </a:solidFill>
              </a:rPr>
              <a:t>年</a:t>
            </a:r>
            <a:r>
              <a:rPr kumimoji="0" lang="en-US" altLang="ja-JP" kern="0" dirty="0">
                <a:solidFill>
                  <a:srgbClr val="0066FF"/>
                </a:solidFill>
              </a:rPr>
              <a:t>xx</a:t>
            </a:r>
            <a:r>
              <a:rPr kumimoji="0" lang="ja-JP" altLang="en-US" kern="0" dirty="0">
                <a:solidFill>
                  <a:srgbClr val="0066FF"/>
                </a:solidFill>
              </a:rPr>
              <a:t>月</a:t>
            </a:r>
            <a:endParaRPr kumimoji="0" lang="en-US" altLang="ja-JP" kern="0" dirty="0">
              <a:solidFill>
                <a:srgbClr val="0066FF"/>
              </a:solidFill>
            </a:endParaRPr>
          </a:p>
        </p:txBody>
      </p:sp>
      <p:sp>
        <p:nvSpPr>
          <p:cNvPr id="6" name="テキスト ボックス 5">
            <a:extLst>
              <a:ext uri="{FF2B5EF4-FFF2-40B4-BE49-F238E27FC236}">
                <a16:creationId xmlns:a16="http://schemas.microsoft.com/office/drawing/2014/main" id="{F167160E-BA5E-4981-BDCA-4FFD5AF23846}"/>
              </a:ext>
            </a:extLst>
          </p:cNvPr>
          <p:cNvSpPr txBox="1"/>
          <p:nvPr/>
        </p:nvSpPr>
        <p:spPr>
          <a:xfrm rot="19769101">
            <a:off x="365729" y="4262775"/>
            <a:ext cx="1107996" cy="461665"/>
          </a:xfrm>
          <a:prstGeom prst="rect">
            <a:avLst/>
          </a:prstGeom>
          <a:noFill/>
        </p:spPr>
        <p:txBody>
          <a:bodyPr wrap="none" rtlCol="0">
            <a:spAutoFit/>
          </a:bodyPr>
          <a:lstStyle/>
          <a:p>
            <a:r>
              <a:rPr kumimoji="1" lang="ja-JP" altLang="en-US" b="1" dirty="0">
                <a:solidFill>
                  <a:srgbClr val="FF0000"/>
                </a:solidFill>
                <a:latin typeface="メイリオ" panose="020B0604030504040204" pitchFamily="50" charset="-128"/>
                <a:ea typeface="メイリオ" panose="020B0604030504040204" pitchFamily="50" charset="-128"/>
              </a:rPr>
              <a:t>（例）</a:t>
            </a:r>
          </a:p>
        </p:txBody>
      </p:sp>
    </p:spTree>
    <p:extLst>
      <p:ext uri="{BB962C8B-B14F-4D97-AF65-F5344CB8AC3E}">
        <p14:creationId xmlns:p14="http://schemas.microsoft.com/office/powerpoint/2010/main" val="3638539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実施体制</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solidFill>
                  <a:srgbClr val="0066FF"/>
                </a:solidFill>
              </a:rPr>
              <a:t>実施体制は、研究代表者あるいは統括管理者、研究事務局、統計解析担当者、効果安全性評価委員会等各種委員会、共同研究医療機関、外部業務委託業者等を含めた体制をご記載ください</a:t>
            </a:r>
          </a:p>
        </p:txBody>
      </p:sp>
    </p:spTree>
    <p:extLst>
      <p:ext uri="{BB962C8B-B14F-4D97-AF65-F5344CB8AC3E}">
        <p14:creationId xmlns:p14="http://schemas.microsoft.com/office/powerpoint/2010/main" val="3512873422"/>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実行可能性</a:t>
            </a:r>
          </a:p>
        </p:txBody>
      </p:sp>
      <p:sp>
        <p:nvSpPr>
          <p:cNvPr id="3" name="コンテンツ プレースホルダー 2"/>
          <p:cNvSpPr>
            <a:spLocks noGrp="1"/>
          </p:cNvSpPr>
          <p:nvPr>
            <p:ph idx="1"/>
          </p:nvPr>
        </p:nvSpPr>
        <p:spPr/>
        <p:txBody>
          <a:bodyPr/>
          <a:lstStyle/>
          <a:p>
            <a:pPr marL="0" indent="0">
              <a:buNone/>
            </a:pPr>
            <a:r>
              <a:rPr lang="ja-JP" altLang="en-US" dirty="0">
                <a:solidFill>
                  <a:srgbClr val="0066FF"/>
                </a:solidFill>
              </a:rPr>
              <a:t>実行可能性は、</a:t>
            </a:r>
            <a:r>
              <a:rPr lang="ja-JP" altLang="ja-JP" dirty="0">
                <a:solidFill>
                  <a:srgbClr val="0066FF"/>
                </a:solidFill>
              </a:rPr>
              <a:t>実施予定期間内に適格な被験者を集め、終了する事が可能であると判断した根拠</a:t>
            </a:r>
            <a:r>
              <a:rPr lang="ja-JP" altLang="en-US" dirty="0">
                <a:solidFill>
                  <a:srgbClr val="0066FF"/>
                </a:solidFill>
              </a:rPr>
              <a:t>をご記載ください。</a:t>
            </a:r>
            <a:endParaRPr lang="en-US" altLang="ja-JP" dirty="0">
              <a:solidFill>
                <a:srgbClr val="0066FF"/>
              </a:solidFill>
            </a:endParaRPr>
          </a:p>
          <a:p>
            <a:pPr marL="0" indent="0">
              <a:buNone/>
            </a:pPr>
            <a:endParaRPr lang="en-US" altLang="ja-JP" dirty="0"/>
          </a:p>
          <a:p>
            <a:r>
              <a:rPr lang="ja-JP" altLang="en-US" dirty="0"/>
              <a:t>症例登録期間の設定根拠</a:t>
            </a:r>
            <a:r>
              <a:rPr lang="ja-JP" altLang="en-US" dirty="0">
                <a:solidFill>
                  <a:srgbClr val="0066FF"/>
                </a:solidFill>
              </a:rPr>
              <a:t>（以下の情報や見込みを踏まえてご記載下さい）</a:t>
            </a:r>
            <a:endParaRPr lang="en-US" altLang="ja-JP" dirty="0">
              <a:solidFill>
                <a:srgbClr val="0066FF"/>
              </a:solidFill>
            </a:endParaRPr>
          </a:p>
          <a:p>
            <a:pPr lvl="1"/>
            <a:r>
              <a:rPr lang="ja-JP" altLang="en-US" dirty="0"/>
              <a:t>実施計画書適格症例の参加医療機関での症例数（既存＋新規）</a:t>
            </a:r>
            <a:endParaRPr lang="en-US" altLang="ja-JP" dirty="0"/>
          </a:p>
          <a:p>
            <a:pPr lvl="1"/>
            <a:r>
              <a:rPr lang="ja-JP" altLang="en-US" dirty="0"/>
              <a:t>登録症例数の見込み（当該症例登録期間で競合する臨床研究の有無や症例登録の困難度等を踏まえた見込み）</a:t>
            </a:r>
            <a:endParaRPr lang="en-US" altLang="ja-JP" dirty="0"/>
          </a:p>
          <a:p>
            <a:r>
              <a:rPr lang="ja-JP" altLang="en-US" dirty="0"/>
              <a:t>実行可能性に影響を与えるリスクと、対応策</a:t>
            </a:r>
            <a:endParaRPr lang="en-US" altLang="ja-JP" dirty="0"/>
          </a:p>
          <a:p>
            <a:r>
              <a:rPr lang="ja-JP" altLang="en-US" dirty="0"/>
              <a:t>進捗遅延時の対応計画</a:t>
            </a:r>
            <a:r>
              <a:rPr lang="ja-JP" altLang="en-US" dirty="0">
                <a:solidFill>
                  <a:srgbClr val="0066FF"/>
                </a:solidFill>
              </a:rPr>
              <a:t>（計画通り進捗しなかった場合の対応策について、判断時期と内容をご記載下さい）</a:t>
            </a:r>
            <a:endParaRPr lang="en-US" altLang="ja-JP" dirty="0">
              <a:solidFill>
                <a:srgbClr val="0066FF"/>
              </a:solidFill>
            </a:endParaRPr>
          </a:p>
          <a:p>
            <a:pPr lvl="1"/>
            <a:endParaRPr lang="ja-JP" altLang="ja-JP" dirty="0"/>
          </a:p>
        </p:txBody>
      </p:sp>
      <p:sp>
        <p:nvSpPr>
          <p:cNvPr id="6" name="正方形/長方形 5">
            <a:extLst>
              <a:ext uri="{FF2B5EF4-FFF2-40B4-BE49-F238E27FC236}">
                <a16:creationId xmlns:a16="http://schemas.microsoft.com/office/drawing/2014/main" id="{57BDF819-4627-4136-9AAF-2F94882A55B5}"/>
              </a:ext>
            </a:extLst>
          </p:cNvPr>
          <p:cNvSpPr/>
          <p:nvPr/>
        </p:nvSpPr>
        <p:spPr>
          <a:xfrm>
            <a:off x="1991544" y="0"/>
            <a:ext cx="8712968" cy="430887"/>
          </a:xfrm>
          <a:prstGeom prst="rect">
            <a:avLst/>
          </a:prstGeom>
          <a:noFill/>
        </p:spPr>
        <p:txBody>
          <a:bodyPr wrap="square">
            <a:spAutoFit/>
          </a:bodyPr>
          <a:lstStyle/>
          <a:p>
            <a:pPr algn="ctr"/>
            <a:r>
              <a:rPr lang="ja-JP" altLang="en-US" sz="1100" b="1" dirty="0">
                <a:latin typeface="Meiryo UI" panose="020B0604030504040204" pitchFamily="50" charset="-128"/>
                <a:ea typeface="Meiryo UI" panose="020B0604030504040204" pitchFamily="50" charset="-128"/>
              </a:rPr>
              <a:t>ご提案の研究デザインに該当する対象スライドを作成ください。</a:t>
            </a:r>
            <a:endParaRPr lang="en-US" altLang="ja-JP" sz="1100" b="1" dirty="0">
              <a:latin typeface="Meiryo UI" panose="020B0604030504040204" pitchFamily="50" charset="-128"/>
              <a:ea typeface="Meiryo UI" panose="020B0604030504040204" pitchFamily="50" charset="-128"/>
            </a:endParaRPr>
          </a:p>
          <a:p>
            <a:pPr algn="ctr"/>
            <a:r>
              <a:rPr lang="ja-JP" altLang="en-US" sz="1100" b="1" dirty="0">
                <a:solidFill>
                  <a:srgbClr val="0066FF"/>
                </a:solidFill>
                <a:latin typeface="Meiryo UI" panose="020B0604030504040204" pitchFamily="50" charset="-128"/>
                <a:ea typeface="Meiryo UI" panose="020B0604030504040204" pitchFamily="50" charset="-128"/>
              </a:rPr>
              <a:t>本スライド作成対象研究デザイン：介入研究、非介入研究（観察研究）、介入＋附随研究、非介入＋附随研究</a:t>
            </a:r>
          </a:p>
        </p:txBody>
      </p:sp>
    </p:spTree>
    <p:extLst>
      <p:ext uri="{BB962C8B-B14F-4D97-AF65-F5344CB8AC3E}">
        <p14:creationId xmlns:p14="http://schemas.microsoft.com/office/powerpoint/2010/main" val="270184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19336" y="126603"/>
            <a:ext cx="11953328" cy="6614765"/>
          </a:xfrm>
          <a:prstGeom prst="rect">
            <a:avLst/>
          </a:prstGeom>
          <a:solidFill>
            <a:schemeClr val="bg1"/>
          </a:solidFill>
        </p:spPr>
        <p:txBody>
          <a:bodyPr/>
          <a:lstStyle/>
          <a:p>
            <a:r>
              <a:rPr kumimoji="1" lang="ja-JP" altLang="en-US" sz="2000" dirty="0"/>
              <a:t>（参考）資料作成の留意点</a:t>
            </a:r>
          </a:p>
        </p:txBody>
      </p:sp>
      <p:sp>
        <p:nvSpPr>
          <p:cNvPr id="9" name="テキスト プレースホルダー 2"/>
          <p:cNvSpPr txBox="1">
            <a:spLocks/>
          </p:cNvSpPr>
          <p:nvPr/>
        </p:nvSpPr>
        <p:spPr>
          <a:xfrm>
            <a:off x="623392" y="705401"/>
            <a:ext cx="10801200" cy="6025996"/>
          </a:xfrm>
          <a:prstGeom prst="rect">
            <a:avLst/>
          </a:prstGeom>
          <a:noFill/>
        </p:spPr>
        <p:txBody>
          <a:bodyPr/>
          <a:lstStyle>
            <a:lvl1pPr marL="355600" indent="-355600" algn="l" rtl="0" eaLnBrk="0" fontAlgn="base" hangingPunct="0">
              <a:spcBef>
                <a:spcPct val="20000"/>
              </a:spcBef>
              <a:spcAft>
                <a:spcPct val="0"/>
              </a:spcAft>
              <a:buFont typeface="Wingdings" pitchFamily="2" charset="2"/>
              <a:buChar char="n"/>
              <a:defRPr kumimoji="1" sz="2800" baseline="0">
                <a:solidFill>
                  <a:srgbClr val="111111"/>
                </a:solidFill>
                <a:latin typeface="Meiryo UI" panose="020B0604030504040204" pitchFamily="50" charset="-128"/>
                <a:ea typeface="Meiryo UI" panose="020B0604030504040204" pitchFamily="50" charset="-128"/>
                <a:cs typeface="+mn-cs"/>
              </a:defRPr>
            </a:lvl1pPr>
            <a:lvl2pPr marL="982663" indent="-355600" algn="l" rtl="0" eaLnBrk="0" fontAlgn="base" hangingPunct="0">
              <a:spcBef>
                <a:spcPct val="20000"/>
              </a:spcBef>
              <a:spcAft>
                <a:spcPct val="0"/>
              </a:spcAft>
              <a:buFont typeface="Wingdings" pitchFamily="2" charset="2"/>
              <a:buChar char="l"/>
              <a:defRPr sz="2500" baseline="0">
                <a:solidFill>
                  <a:srgbClr val="111111"/>
                </a:solidFill>
                <a:latin typeface="Meiryo UI" panose="020B0604030504040204" pitchFamily="50" charset="-128"/>
                <a:ea typeface="Meiryo UI" panose="020B0604030504040204" pitchFamily="50" charset="-128"/>
                <a:cs typeface="Arial" pitchFamily="34" charset="0"/>
              </a:defRPr>
            </a:lvl2pPr>
            <a:lvl3pPr marL="1346200" indent="-177800" algn="l" rtl="0" eaLnBrk="0" fontAlgn="base" hangingPunct="0">
              <a:lnSpc>
                <a:spcPct val="90000"/>
              </a:lnSpc>
              <a:spcBef>
                <a:spcPct val="20000"/>
              </a:spcBef>
              <a:spcAft>
                <a:spcPct val="0"/>
              </a:spcAft>
              <a:buChar char="•"/>
              <a:defRPr kumimoji="1" sz="2200" baseline="0">
                <a:solidFill>
                  <a:schemeClr val="tx1"/>
                </a:solidFill>
                <a:latin typeface="Meiryo UI" panose="020B0604030504040204" pitchFamily="50" charset="-128"/>
                <a:ea typeface="Meiryo UI" panose="020B0604030504040204" pitchFamily="50" charset="-128"/>
                <a:cs typeface="Arial" pitchFamily="34" charset="0"/>
              </a:defRPr>
            </a:lvl3pPr>
            <a:lvl4pPr marL="1803400" indent="-185738" algn="l" rtl="0" eaLnBrk="0" fontAlgn="base" hangingPunct="0">
              <a:lnSpc>
                <a:spcPct val="95000"/>
              </a:lnSpc>
              <a:spcBef>
                <a:spcPct val="20000"/>
              </a:spcBef>
              <a:spcAft>
                <a:spcPct val="0"/>
              </a:spcAft>
              <a:buFont typeface="Wingdings" pitchFamily="2" charset="2"/>
              <a:buChar char="Ø"/>
              <a:defRPr sz="1900" baseline="0">
                <a:solidFill>
                  <a:srgbClr val="111111"/>
                </a:solidFill>
                <a:latin typeface="Meiryo UI" panose="020B0604030504040204" pitchFamily="50" charset="-128"/>
                <a:ea typeface="Meiryo UI" panose="020B0604030504040204" pitchFamily="50" charset="-128"/>
                <a:cs typeface="Arial" pitchFamily="34" charset="0"/>
              </a:defRPr>
            </a:lvl4pPr>
            <a:lvl5pPr marL="2151063" indent="-168275" algn="l" rtl="0" eaLnBrk="0" fontAlgn="base" hangingPunct="0">
              <a:lnSpc>
                <a:spcPct val="90000"/>
              </a:lnSpc>
              <a:spcBef>
                <a:spcPct val="20000"/>
              </a:spcBef>
              <a:spcAft>
                <a:spcPct val="0"/>
              </a:spcAft>
              <a:buFont typeface="Wingdings" pitchFamily="2" charset="2"/>
              <a:buChar char="ü"/>
              <a:defRPr baseline="0">
                <a:solidFill>
                  <a:srgbClr val="111111"/>
                </a:solidFill>
                <a:latin typeface="Meiryo UI" panose="020B0604030504040204" pitchFamily="50" charset="-128"/>
                <a:ea typeface="Meiryo UI" panose="020B0604030504040204" pitchFamily="50" charset="-128"/>
                <a:cs typeface="Arial" pitchFamily="34" charset="0"/>
              </a:defRPr>
            </a:lvl5pPr>
            <a:lvl6pPr marL="26082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6pPr>
            <a:lvl7pPr marL="30654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7pPr>
            <a:lvl8pPr marL="35226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8pPr>
            <a:lvl9pPr marL="3979863" indent="-168275" algn="l" rtl="0" fontAlgn="base">
              <a:lnSpc>
                <a:spcPct val="90000"/>
              </a:lnSpc>
              <a:spcBef>
                <a:spcPct val="20000"/>
              </a:spcBef>
              <a:spcAft>
                <a:spcPct val="0"/>
              </a:spcAft>
              <a:buFont typeface="Wingdings" pitchFamily="2" charset="2"/>
              <a:buChar char="ü"/>
              <a:defRPr>
                <a:solidFill>
                  <a:srgbClr val="111111"/>
                </a:solidFill>
                <a:latin typeface="+mn-lt"/>
                <a:ea typeface="+mn-ea"/>
                <a:cs typeface="+mn-cs"/>
              </a:defRPr>
            </a:lvl9pPr>
          </a:lstStyle>
          <a:p>
            <a:pPr marL="0" indent="0" defTabSz="914400">
              <a:buFont typeface="Wingdings" pitchFamily="2" charset="2"/>
              <a:buNone/>
            </a:pPr>
            <a:r>
              <a:rPr lang="ja-JP" altLang="en-US" sz="1600" kern="0" dirty="0"/>
              <a:t>以下のポイントをご留意いただき資料を作成いただき、ご提出ください。</a:t>
            </a:r>
            <a:endParaRPr lang="en-US" altLang="ja-JP" sz="1600" kern="0" dirty="0"/>
          </a:p>
          <a:p>
            <a:pPr marL="0" indent="0" defTabSz="914400">
              <a:buFont typeface="Wingdings" pitchFamily="2" charset="2"/>
              <a:buNone/>
            </a:pPr>
            <a:endParaRPr lang="en-US" altLang="ja-JP" sz="1600" kern="0" dirty="0"/>
          </a:p>
          <a:p>
            <a:pPr marL="342900" indent="-342900" defTabSz="914400">
              <a:buFont typeface="+mj-lt"/>
              <a:buAutoNum type="arabicPeriod"/>
            </a:pPr>
            <a:r>
              <a:rPr lang="ja-JP" altLang="en-US" sz="1600" kern="0" dirty="0"/>
              <a:t>最新の研究計画をご記載ください</a:t>
            </a:r>
            <a:endParaRPr lang="en-US" altLang="ja-JP" sz="1600" kern="0" dirty="0"/>
          </a:p>
          <a:p>
            <a:pPr marL="342900" indent="-342900" defTabSz="914400">
              <a:buFont typeface="+mj-lt"/>
              <a:buAutoNum type="arabicPeriod"/>
            </a:pPr>
            <a:r>
              <a:rPr lang="ja-JP" altLang="en-US" sz="1600" kern="0" dirty="0"/>
              <a:t>初回申請時から変更があった部分はその理由もご記載ください</a:t>
            </a:r>
            <a:endParaRPr lang="en-US" altLang="ja-JP" sz="1600" kern="0" dirty="0"/>
          </a:p>
          <a:p>
            <a:pPr marL="342900" indent="-342900" defTabSz="914400">
              <a:buFont typeface="+mj-lt"/>
              <a:buAutoNum type="arabicPeriod"/>
            </a:pPr>
            <a:r>
              <a:rPr lang="ja-JP" altLang="ja-JP" sz="1600" kern="0" dirty="0"/>
              <a:t>臨床研究の骨子</a:t>
            </a:r>
            <a:r>
              <a:rPr lang="ja-JP" altLang="en-US" sz="1600" kern="0" dirty="0"/>
              <a:t>については、以下の項目を根拠（既報論文等）とともにご記載ください</a:t>
            </a:r>
            <a:endParaRPr lang="ja-JP" altLang="ja-JP" sz="1600" kern="0" dirty="0"/>
          </a:p>
          <a:p>
            <a:pPr marL="714375" lvl="1" indent="-342900" defTabSz="914400">
              <a:buFont typeface="Wingdings" panose="05000000000000000000" pitchFamily="2" charset="2"/>
              <a:buChar char="Ø"/>
            </a:pPr>
            <a:r>
              <a:rPr lang="ja-JP" altLang="ja-JP" sz="1400" kern="0" dirty="0"/>
              <a:t>研究の背景・目的</a:t>
            </a:r>
            <a:r>
              <a:rPr lang="ja-JP" altLang="en-US" sz="1400" kern="0" dirty="0"/>
              <a:t>・意義</a:t>
            </a:r>
            <a:endParaRPr lang="ja-JP" altLang="ja-JP" sz="1400" kern="0" dirty="0"/>
          </a:p>
          <a:p>
            <a:pPr marL="714375" lvl="1" indent="-342900" defTabSz="914400">
              <a:buFont typeface="Wingdings" panose="05000000000000000000" pitchFamily="2" charset="2"/>
              <a:buChar char="Ø"/>
            </a:pPr>
            <a:r>
              <a:rPr lang="ja-JP" altLang="ja-JP" sz="1400" kern="0" dirty="0"/>
              <a:t>研究デザイン（並行群間比較／クロスオーバー／盲検化／無作為化</a:t>
            </a:r>
            <a:r>
              <a:rPr lang="ja-JP" altLang="en-US" sz="1400" kern="0" dirty="0"/>
              <a:t>／単群／観察</a:t>
            </a:r>
            <a:r>
              <a:rPr lang="ja-JP" altLang="ja-JP" sz="1400" kern="0" dirty="0"/>
              <a:t>等）</a:t>
            </a:r>
          </a:p>
          <a:p>
            <a:pPr marL="714375" lvl="1" indent="-342900" defTabSz="914400">
              <a:buFont typeface="Wingdings" panose="05000000000000000000" pitchFamily="2" charset="2"/>
              <a:buChar char="Ø"/>
            </a:pPr>
            <a:r>
              <a:rPr lang="ja-JP" altLang="ja-JP" sz="1400" kern="0" dirty="0"/>
              <a:t>対象および主要な選択基準・除外基準</a:t>
            </a:r>
          </a:p>
          <a:p>
            <a:pPr marL="714375" lvl="1" indent="-342900" defTabSz="914400">
              <a:buFont typeface="Wingdings" panose="05000000000000000000" pitchFamily="2" charset="2"/>
              <a:buChar char="Ø"/>
            </a:pPr>
            <a:r>
              <a:rPr lang="ja-JP" altLang="ja-JP" sz="1400" kern="0" dirty="0"/>
              <a:t>症例数（群毎の症例数）</a:t>
            </a:r>
          </a:p>
          <a:p>
            <a:pPr marL="714375" lvl="1" indent="-342900" defTabSz="914400">
              <a:buFont typeface="Wingdings" panose="05000000000000000000" pitchFamily="2" charset="2"/>
              <a:buChar char="Ø"/>
            </a:pPr>
            <a:r>
              <a:rPr lang="ja-JP" altLang="ja-JP" sz="1400" kern="0" dirty="0">
                <a:solidFill>
                  <a:prstClr val="black"/>
                </a:solidFill>
              </a:rPr>
              <a:t>用法</a:t>
            </a:r>
            <a:r>
              <a:rPr lang="ja-JP" altLang="en-US" sz="1400" kern="0" dirty="0">
                <a:solidFill>
                  <a:prstClr val="black"/>
                </a:solidFill>
              </a:rPr>
              <a:t>・用量</a:t>
            </a:r>
            <a:endParaRPr lang="en-US" altLang="ja-JP" sz="1400" kern="0" dirty="0">
              <a:solidFill>
                <a:prstClr val="black"/>
              </a:solidFill>
            </a:endParaRPr>
          </a:p>
          <a:p>
            <a:pPr marL="714375" lvl="1" indent="-342900" defTabSz="914400">
              <a:buFont typeface="Wingdings" panose="05000000000000000000" pitchFamily="2" charset="2"/>
              <a:buChar char="Ø"/>
            </a:pPr>
            <a:r>
              <a:rPr lang="ja-JP" altLang="en-US" sz="1400" kern="0" dirty="0"/>
              <a:t>主要評価項目／副次的評価項目／探索的評価項目</a:t>
            </a:r>
            <a:endParaRPr lang="en-US" altLang="ja-JP" sz="1400" kern="0" dirty="0"/>
          </a:p>
          <a:p>
            <a:pPr marL="714375" lvl="1" indent="-342900" defTabSz="914400">
              <a:buFont typeface="Wingdings" panose="05000000000000000000" pitchFamily="2" charset="2"/>
              <a:buChar char="Ø"/>
            </a:pPr>
            <a:r>
              <a:rPr lang="ja-JP" altLang="en-US" sz="1400" kern="0" dirty="0"/>
              <a:t>附随研究</a:t>
            </a:r>
          </a:p>
          <a:p>
            <a:pPr marL="714375" lvl="1" indent="-342900" defTabSz="914400">
              <a:buFont typeface="Wingdings" panose="05000000000000000000" pitchFamily="2" charset="2"/>
              <a:buChar char="Ø"/>
            </a:pPr>
            <a:r>
              <a:rPr lang="ja-JP" altLang="en-US" sz="1400" kern="0" dirty="0"/>
              <a:t>中央測定実施の有無</a:t>
            </a:r>
          </a:p>
          <a:p>
            <a:pPr marL="714375" lvl="1" indent="-342900" defTabSz="914400">
              <a:buFont typeface="Wingdings" panose="05000000000000000000" pitchFamily="2" charset="2"/>
              <a:buChar char="Ø"/>
            </a:pPr>
            <a:r>
              <a:rPr lang="ja-JP" altLang="en-US" sz="1400" kern="0" dirty="0"/>
              <a:t>研究期間と公表時期</a:t>
            </a:r>
          </a:p>
          <a:p>
            <a:pPr marL="714375" lvl="1" indent="-342900" defTabSz="914400">
              <a:buFont typeface="Wingdings" panose="05000000000000000000" pitchFamily="2" charset="2"/>
              <a:buChar char="Ø"/>
            </a:pPr>
            <a:r>
              <a:rPr lang="ja-JP" altLang="en-US" sz="1400" kern="0" dirty="0"/>
              <a:t>併用療法</a:t>
            </a:r>
          </a:p>
          <a:p>
            <a:pPr marL="714375" lvl="1" indent="-342900" defTabSz="914400">
              <a:buFont typeface="Wingdings" panose="05000000000000000000" pitchFamily="2" charset="2"/>
              <a:buChar char="Ø"/>
            </a:pPr>
            <a:r>
              <a:rPr lang="ja-JP" altLang="en-US" sz="1400" kern="0" dirty="0"/>
              <a:t>検査、観察スケジュール</a:t>
            </a:r>
            <a:endParaRPr lang="en-US" altLang="ja-JP" sz="1400" kern="0" dirty="0"/>
          </a:p>
          <a:p>
            <a:pPr marL="342900" indent="-342900" defTabSz="914400">
              <a:buFont typeface="+mj-lt"/>
              <a:buAutoNum type="arabicPeriod"/>
            </a:pPr>
            <a:r>
              <a:rPr lang="ja-JP" altLang="ja-JP" sz="1600" kern="0" dirty="0"/>
              <a:t>研究</a:t>
            </a:r>
            <a:r>
              <a:rPr lang="ja-JP" altLang="en-US" sz="1600" kern="0" dirty="0"/>
              <a:t>費用詳細は、妥当性を判断するために詳細を</a:t>
            </a:r>
            <a:r>
              <a:rPr lang="en-US" altLang="ja-JP" sz="1600" b="1" kern="0" dirty="0"/>
              <a:t>【</a:t>
            </a:r>
            <a:r>
              <a:rPr lang="ja-JP" altLang="en-US" sz="1600" b="1" kern="0" dirty="0"/>
              <a:t>提出用</a:t>
            </a:r>
            <a:r>
              <a:rPr lang="en-US" altLang="ja-JP" sz="1600" b="1" kern="0" dirty="0"/>
              <a:t>】</a:t>
            </a:r>
            <a:r>
              <a:rPr lang="ja-JP" altLang="en-US" sz="1600" b="1" kern="0" dirty="0"/>
              <a:t>二次審査用</a:t>
            </a:r>
            <a:r>
              <a:rPr lang="en-US" altLang="ja-JP" sz="1600" b="1" kern="0" dirty="0"/>
              <a:t>‗Budget</a:t>
            </a:r>
            <a:r>
              <a:rPr lang="ja-JP" altLang="en-US" sz="1600" b="1" kern="0" dirty="0"/>
              <a:t> </a:t>
            </a:r>
            <a:r>
              <a:rPr lang="en-US" altLang="ja-JP" sz="1600" b="1" kern="0" dirty="0"/>
              <a:t>sheet</a:t>
            </a:r>
            <a:r>
              <a:rPr lang="ja-JP" altLang="en-US" sz="1600" kern="0" dirty="0"/>
              <a:t>にご記載ください</a:t>
            </a:r>
            <a:endParaRPr lang="en-US" altLang="ja-JP" sz="1600" kern="0" dirty="0"/>
          </a:p>
          <a:p>
            <a:pPr marL="342900" indent="-342900" defTabSz="914400">
              <a:buFont typeface="+mj-lt"/>
              <a:buAutoNum type="arabicPeriod"/>
            </a:pPr>
            <a:r>
              <a:rPr lang="ja-JP" altLang="ja-JP" sz="1600" kern="0" dirty="0"/>
              <a:t>研究期間</a:t>
            </a:r>
            <a:endParaRPr lang="en-US" altLang="ja-JP" sz="1600" kern="0" dirty="0"/>
          </a:p>
          <a:p>
            <a:pPr marL="342900" indent="-342900" defTabSz="914400">
              <a:buFont typeface="+mj-lt"/>
              <a:buAutoNum type="arabicPeriod"/>
            </a:pPr>
            <a:r>
              <a:rPr lang="ja-JP" altLang="ja-JP" sz="1600" kern="0" dirty="0"/>
              <a:t>実施体制</a:t>
            </a:r>
            <a:r>
              <a:rPr lang="ja-JP" altLang="en-US" sz="1600" kern="0" dirty="0"/>
              <a:t>は、研究代表者、</a:t>
            </a:r>
            <a:r>
              <a:rPr lang="ja-JP" altLang="en-US" sz="1600" dirty="0">
                <a:effectLst/>
                <a:latin typeface="Meiryo UI" panose="020B0604030504040204" pitchFamily="50" charset="-128"/>
                <a:ea typeface="Meiryo UI" panose="020B0604030504040204" pitchFamily="50" charset="-128"/>
              </a:rPr>
              <a:t>あるいは統括管理者、</a:t>
            </a:r>
            <a:r>
              <a:rPr lang="ja-JP" altLang="en-US" sz="1600" kern="0" dirty="0"/>
              <a:t>研究事務局、統計解析担当者、効果安全性評価委員会等各種委員会、共同研究医療機関、外部業務委託業者等を含めた体制をご記載ください</a:t>
            </a:r>
            <a:endParaRPr lang="en-US" altLang="ja-JP" sz="1600" kern="0" dirty="0"/>
          </a:p>
          <a:p>
            <a:pPr marL="342900" indent="-342900" defTabSz="914400">
              <a:buFont typeface="+mj-lt"/>
              <a:buAutoNum type="arabicPeriod"/>
            </a:pPr>
            <a:r>
              <a:rPr lang="ja-JP" altLang="en-US" sz="1600" kern="0" dirty="0"/>
              <a:t>実行可能性は、</a:t>
            </a:r>
            <a:r>
              <a:rPr lang="ja-JP" altLang="ja-JP" sz="1600" kern="0" dirty="0"/>
              <a:t>実施予定期間内に適格な被験者を集め、終了する事が可能であると判断した根拠</a:t>
            </a:r>
            <a:r>
              <a:rPr lang="ja-JP" altLang="en-US" sz="1600" kern="0" dirty="0"/>
              <a:t>をご記載ください。</a:t>
            </a:r>
            <a:endParaRPr lang="ja-JP" altLang="ja-JP" sz="1600" kern="0" dirty="0"/>
          </a:p>
        </p:txBody>
      </p:sp>
    </p:spTree>
    <p:extLst>
      <p:ext uri="{BB962C8B-B14F-4D97-AF65-F5344CB8AC3E}">
        <p14:creationId xmlns:p14="http://schemas.microsoft.com/office/powerpoint/2010/main" val="3658829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費用</a:t>
            </a:r>
            <a:endParaRPr kumimoji="1" lang="ja-JP" altLang="en-US" dirty="0">
              <a:solidFill>
                <a:srgbClr val="FF0000"/>
              </a:solidFill>
            </a:endParaRPr>
          </a:p>
        </p:txBody>
      </p:sp>
      <p:graphicFrame>
        <p:nvGraphicFramePr>
          <p:cNvPr id="11" name="コンテンツ プレースホルダー 5"/>
          <p:cNvGraphicFramePr>
            <a:graphicFrameLocks/>
          </p:cNvGraphicFramePr>
          <p:nvPr>
            <p:extLst>
              <p:ext uri="{D42A27DB-BD31-4B8C-83A1-F6EECF244321}">
                <p14:modId xmlns:p14="http://schemas.microsoft.com/office/powerpoint/2010/main" val="558832607"/>
              </p:ext>
            </p:extLst>
          </p:nvPr>
        </p:nvGraphicFramePr>
        <p:xfrm>
          <a:off x="191344" y="1052736"/>
          <a:ext cx="5776409" cy="5809200"/>
        </p:xfrm>
        <a:graphic>
          <a:graphicData uri="http://schemas.openxmlformats.org/drawingml/2006/table">
            <a:tbl>
              <a:tblPr/>
              <a:tblGrid>
                <a:gridCol w="3591296">
                  <a:extLst>
                    <a:ext uri="{9D8B030D-6E8A-4147-A177-3AD203B41FA5}">
                      <a16:colId xmlns:a16="http://schemas.microsoft.com/office/drawing/2014/main" val="20000"/>
                    </a:ext>
                  </a:extLst>
                </a:gridCol>
                <a:gridCol w="2185113">
                  <a:extLst>
                    <a:ext uri="{9D8B030D-6E8A-4147-A177-3AD203B41FA5}">
                      <a16:colId xmlns:a16="http://schemas.microsoft.com/office/drawing/2014/main" val="20001"/>
                    </a:ext>
                  </a:extLst>
                </a:gridCol>
              </a:tblGrid>
              <a:tr h="313978">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r>
                        <a:rPr lang="ja-JP" altLang="en-US" sz="1600" b="1" u="none" strike="noStrike" dirty="0">
                          <a:effectLst/>
                          <a:latin typeface="+mn-lt"/>
                          <a:ea typeface="+mn-ea"/>
                        </a:rPr>
                        <a:t>業務内容</a:t>
                      </a:r>
                      <a:endParaRPr lang="ja-JP" altLang="en-US" sz="1600" b="1" i="0" u="none" strike="noStrike" dirty="0">
                        <a:solidFill>
                          <a:srgbClr val="000000"/>
                        </a:solidFill>
                        <a:effectLst/>
                        <a:latin typeface="+mn-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lumMod val="20000"/>
                        <a:lumOff val="80000"/>
                      </a:srgbClr>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t"/>
                      <a:r>
                        <a:rPr lang="ja-JP" altLang="en-US" sz="1600" b="1" i="0" u="none" strike="noStrike" dirty="0">
                          <a:solidFill>
                            <a:schemeClr val="tx1"/>
                          </a:solidFill>
                          <a:effectLst/>
                          <a:latin typeface="+mn-lt"/>
                          <a:ea typeface="+mn-ea"/>
                        </a:rPr>
                        <a:t>金額（千円）税抜</a:t>
                      </a:r>
                      <a:endParaRPr lang="en-US" sz="1600" b="1" i="0" u="none" strike="noStrike" dirty="0">
                        <a:solidFill>
                          <a:srgbClr val="000000"/>
                        </a:solidFill>
                        <a:effectLst/>
                        <a:latin typeface="+mn-lt"/>
                        <a:ea typeface="+mn-ea"/>
                      </a:endParaRPr>
                    </a:p>
                  </a:txBody>
                  <a:tcPr marL="36000" marR="36000" marT="72000" marB="72000">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lumMod val="20000"/>
                        <a:lumOff val="80000"/>
                      </a:srgbClr>
                    </a:solidFill>
                  </a:tcPr>
                </a:tc>
                <a:extLst>
                  <a:ext uri="{0D108BD9-81ED-4DB2-BD59-A6C34878D82A}">
                    <a16:rowId xmlns:a16="http://schemas.microsoft.com/office/drawing/2014/main" val="10000"/>
                  </a:ext>
                </a:extLst>
              </a:tr>
              <a:tr h="202882">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Meiryo UI" panose="020B0604030504040204" pitchFamily="50" charset="-128"/>
                          <a:ea typeface="Meiryo UI" panose="020B0604030504040204" pitchFamily="50" charset="-128"/>
                        </a:rPr>
                        <a:t>研究運営管理費用</a:t>
                      </a:r>
                      <a:endParaRPr lang="en-US" altLang="ja-JP" sz="140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400" u="none" strike="noStrike" dirty="0">
                          <a:solidFill>
                            <a:schemeClr val="tx1"/>
                          </a:solidFill>
                          <a:effectLst/>
                          <a:latin typeface="Meiryo UI" panose="020B0604030504040204" pitchFamily="50" charset="-128"/>
                          <a:ea typeface="Meiryo UI" panose="020B0604030504040204" pitchFamily="50" charset="-128"/>
                        </a:rPr>
                        <a:t>研究審査費用</a:t>
                      </a:r>
                      <a:r>
                        <a:rPr lang="ja-JP" altLang="en-US" sz="1400" dirty="0">
                          <a:solidFill>
                            <a:schemeClr val="tx1"/>
                          </a:solidFill>
                        </a:rPr>
                        <a:t>（臨床研究法の場合）</a:t>
                      </a:r>
                      <a:endParaRPr lang="en-US" altLang="ja-JP" sz="140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13459256"/>
                  </a:ext>
                </a:extLst>
              </a:tr>
              <a:tr h="2893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システム構築運用費用（</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EDC</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等）</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2893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Meiryo UI" panose="020B0604030504040204" pitchFamily="50" charset="-128"/>
                          <a:ea typeface="Meiryo UI" panose="020B0604030504040204" pitchFamily="50" charset="-128"/>
                        </a:rPr>
                        <a:t>データマネジメント</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2893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Meiryo UI" panose="020B0604030504040204" pitchFamily="50" charset="-128"/>
                          <a:ea typeface="Meiryo UI" panose="020B0604030504040204" pitchFamily="50" charset="-128"/>
                        </a:rPr>
                        <a:t>統計解析</a:t>
                      </a:r>
                      <a:endParaRPr lang="en-US" altLang="ja-JP" sz="140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2893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457200" rtl="0" eaLnBrk="1" fontAlgn="ctr" latinLnBrk="0" hangingPunct="1">
                        <a:lnSpc>
                          <a:spcPct val="100000"/>
                        </a:lnSpc>
                        <a:spcBef>
                          <a:spcPts val="0"/>
                        </a:spcBef>
                        <a:spcAft>
                          <a:spcPts val="0"/>
                        </a:spcAft>
                        <a:buClrTx/>
                        <a:buSzTx/>
                        <a:buFontTx/>
                        <a:buNone/>
                        <a:tabLst/>
                        <a:defRPr/>
                      </a:pPr>
                      <a:r>
                        <a:rPr lang="zh-TW" altLang="en-US" sz="1400" u="none" strike="noStrike" dirty="0">
                          <a:solidFill>
                            <a:schemeClr val="tx1"/>
                          </a:solidFill>
                          <a:effectLst/>
                          <a:latin typeface="Meiryo UI" panose="020B0604030504040204" pitchFamily="50" charset="-128"/>
                          <a:ea typeface="Meiryo UI" panose="020B0604030504040204" pitchFamily="50" charset="-128"/>
                        </a:rPr>
                        <a:t>臨床研究保険</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r h="2893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検査（保険償還されるものは除く）</a:t>
                      </a: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6"/>
                  </a:ext>
                </a:extLst>
              </a:tr>
              <a:tr h="249854">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Meiryo UI" panose="020B0604030504040204" pitchFamily="50" charset="-128"/>
                          <a:ea typeface="Meiryo UI" panose="020B0604030504040204" pitchFamily="50" charset="-128"/>
                        </a:rPr>
                        <a:t>症例協力費</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mpd="sng">
                      <a:solidFill>
                        <a:srgbClr val="333399"/>
                      </a:solidFill>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12941018"/>
                  </a:ext>
                </a:extLst>
              </a:tr>
              <a:tr h="24985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会議費</a:t>
                      </a: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52725171"/>
                  </a:ext>
                </a:extLst>
              </a:tr>
              <a:tr h="24985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研究公表費用</a:t>
                      </a:r>
                      <a:endParaRPr lang="ja-JP" altLang="en-US" sz="1400" b="1" i="1"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11075868"/>
                  </a:ext>
                </a:extLst>
              </a:tr>
              <a:tr h="24985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モニタリング費用</a:t>
                      </a:r>
                      <a:endParaRPr lang="zh-TW"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22818852"/>
                  </a:ext>
                </a:extLst>
              </a:tr>
              <a:tr h="24985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rPr>
                        <a:t>監査費用</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ap="flat" cmpd="sng" algn="ctr">
                      <a:solidFill>
                        <a:srgbClr val="333399"/>
                      </a:solidFill>
                      <a:prstDash val="solid"/>
                      <a:round/>
                      <a:headEnd type="none" w="med" len="med"/>
                      <a:tailEnd type="none" w="med" len="med"/>
                    </a:lnL>
                    <a:lnR w="12700" cmpd="sng">
                      <a:solidFill>
                        <a:srgbClr val="333399"/>
                      </a:solidFill>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08359064"/>
                  </a:ext>
                </a:extLst>
              </a:tr>
              <a:tr h="249854">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1" u="none" strike="noStrike" dirty="0">
                          <a:solidFill>
                            <a:schemeClr val="tx1"/>
                          </a:solidFill>
                          <a:effectLst/>
                          <a:latin typeface="Meiryo UI" panose="020B0604030504040204" pitchFamily="50" charset="-128"/>
                          <a:ea typeface="Meiryo UI" panose="020B0604030504040204" pitchFamily="50" charset="-128"/>
                        </a:rPr>
                        <a:t>間接費用</a:t>
                      </a: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7"/>
                  </a:ext>
                </a:extLst>
              </a:tr>
              <a:tr h="313580">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l"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その他</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n-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8"/>
                  </a:ext>
                </a:extLst>
              </a:tr>
              <a:tr h="0">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l" fontAlgn="ctr"/>
                      <a:r>
                        <a:rPr lang="en-US" sz="1400" b="1" u="none" strike="noStrike" dirty="0">
                          <a:solidFill>
                            <a:schemeClr val="accent2"/>
                          </a:solidFill>
                          <a:effectLst/>
                          <a:latin typeface="+mn-lt"/>
                          <a:ea typeface="+mn-ea"/>
                        </a:rPr>
                        <a:t>Total</a:t>
                      </a:r>
                      <a:r>
                        <a:rPr lang="ja-JP" altLang="en-US" sz="1400" b="1" u="none" strike="noStrike" dirty="0">
                          <a:solidFill>
                            <a:schemeClr val="accent2"/>
                          </a:solidFill>
                          <a:effectLst/>
                          <a:latin typeface="+mn-lt"/>
                          <a:ea typeface="+mn-ea"/>
                        </a:rPr>
                        <a:t>コスト（オペレーション費用）</a:t>
                      </a:r>
                      <a:endParaRPr lang="ja-JP" altLang="en-US" sz="1400" b="1" i="1" u="none" strike="noStrike" dirty="0">
                        <a:solidFill>
                          <a:schemeClr val="accent2"/>
                        </a:solidFill>
                        <a:effectLst/>
                        <a:latin typeface="+mn-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800" b="1" i="1" u="none" strike="noStrike" dirty="0">
                        <a:solidFill>
                          <a:schemeClr val="accent2"/>
                        </a:solidFill>
                        <a:effectLst/>
                        <a:latin typeface="+mn-lt"/>
                        <a:ea typeface="+mn-ea"/>
                      </a:endParaRPr>
                    </a:p>
                  </a:txBody>
                  <a:tcPr marL="36000" marR="36000" marT="72000" marB="72000" anchor="ctr">
                    <a:lnL w="12700" cmpd="sng">
                      <a:solidFill>
                        <a:srgbClr val="333399"/>
                      </a:solidFill>
                    </a:lnL>
                    <a:lnR w="12700" cmpd="sng">
                      <a:solidFill>
                        <a:srgbClr val="333399"/>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9"/>
                  </a:ext>
                </a:extLst>
              </a:tr>
            </a:tbl>
          </a:graphicData>
        </a:graphic>
      </p:graphicFrame>
      <p:graphicFrame>
        <p:nvGraphicFramePr>
          <p:cNvPr id="12" name="コンテンツ プレースホルダー 5"/>
          <p:cNvGraphicFramePr>
            <a:graphicFrameLocks/>
          </p:cNvGraphicFramePr>
          <p:nvPr>
            <p:extLst>
              <p:ext uri="{D42A27DB-BD31-4B8C-83A1-F6EECF244321}">
                <p14:modId xmlns:p14="http://schemas.microsoft.com/office/powerpoint/2010/main" val="2077051719"/>
              </p:ext>
            </p:extLst>
          </p:nvPr>
        </p:nvGraphicFramePr>
        <p:xfrm>
          <a:off x="6206686" y="1052736"/>
          <a:ext cx="5721017" cy="3163680"/>
        </p:xfrm>
        <a:graphic>
          <a:graphicData uri="http://schemas.openxmlformats.org/drawingml/2006/table">
            <a:tbl>
              <a:tblPr/>
              <a:tblGrid>
                <a:gridCol w="3848367">
                  <a:extLst>
                    <a:ext uri="{9D8B030D-6E8A-4147-A177-3AD203B41FA5}">
                      <a16:colId xmlns:a16="http://schemas.microsoft.com/office/drawing/2014/main" val="20000"/>
                    </a:ext>
                  </a:extLst>
                </a:gridCol>
                <a:gridCol w="1872650">
                  <a:extLst>
                    <a:ext uri="{9D8B030D-6E8A-4147-A177-3AD203B41FA5}">
                      <a16:colId xmlns:a16="http://schemas.microsoft.com/office/drawing/2014/main" val="20001"/>
                    </a:ext>
                  </a:extLst>
                </a:gridCol>
              </a:tblGrid>
              <a:tr h="24658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r>
                        <a:rPr lang="ja-JP" altLang="en-US" sz="1600" b="1" u="none" strike="noStrike" dirty="0">
                          <a:effectLst/>
                          <a:latin typeface="+mj-lt"/>
                          <a:ea typeface="+mn-ea"/>
                        </a:rPr>
                        <a:t>検査（保険償還されるものは除く）</a:t>
                      </a: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lumMod val="20000"/>
                        <a:lumOff val="80000"/>
                      </a:srgbClr>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t"/>
                      <a:r>
                        <a:rPr lang="ja-JP" altLang="en-US" sz="1600" b="1" i="0" u="none" strike="noStrike" dirty="0">
                          <a:solidFill>
                            <a:schemeClr val="tx1"/>
                          </a:solidFill>
                          <a:effectLst/>
                          <a:latin typeface="+mj-lt"/>
                          <a:ea typeface="+mn-ea"/>
                        </a:rPr>
                        <a:t>金額（千円）税抜</a:t>
                      </a:r>
                      <a:endParaRPr lang="en-US" sz="1600" b="1" i="0" u="none" strike="noStrike" dirty="0">
                        <a:solidFill>
                          <a:srgbClr val="000000"/>
                        </a:solidFill>
                        <a:effectLst/>
                        <a:latin typeface="+mj-lt"/>
                        <a:ea typeface="+mn-ea"/>
                      </a:endParaRPr>
                    </a:p>
                  </a:txBody>
                  <a:tcPr marL="36000" marR="36000" marT="72000" marB="72000">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lumMod val="20000"/>
                        <a:lumOff val="80000"/>
                      </a:srgbClr>
                    </a:solidFill>
                  </a:tcPr>
                </a:tc>
                <a:extLst>
                  <a:ext uri="{0D108BD9-81ED-4DB2-BD59-A6C34878D82A}">
                    <a16:rowId xmlns:a16="http://schemas.microsoft.com/office/drawing/2014/main" val="10000"/>
                  </a:ext>
                </a:extLst>
              </a:tr>
              <a:tr h="2228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l" fontAlgn="ctr"/>
                      <a:r>
                        <a:rPr kumimoji="1" lang="ja-JP" altLang="en-US" sz="1400" b="0" dirty="0">
                          <a:solidFill>
                            <a:schemeClr val="tx1"/>
                          </a:solidFill>
                          <a:latin typeface="+mj-lt"/>
                          <a:ea typeface="+mn-ea"/>
                        </a:rPr>
                        <a:t>血液（例：</a:t>
                      </a:r>
                      <a:r>
                        <a:rPr kumimoji="1" lang="en-US" altLang="ja-JP" sz="1400" b="0" dirty="0">
                          <a:solidFill>
                            <a:schemeClr val="tx1"/>
                          </a:solidFill>
                          <a:latin typeface="+mj-lt"/>
                          <a:ea typeface="+mn-ea"/>
                        </a:rPr>
                        <a:t>Target NGS</a:t>
                      </a:r>
                      <a:r>
                        <a:rPr kumimoji="1" lang="ja-JP" altLang="en-US" sz="1400" b="0" dirty="0">
                          <a:solidFill>
                            <a:schemeClr val="tx1"/>
                          </a:solidFill>
                          <a:latin typeface="+mj-lt"/>
                          <a:ea typeface="+mn-ea"/>
                        </a:rPr>
                        <a:t>）</a:t>
                      </a:r>
                      <a:endParaRPr lang="ja-JP" altLang="en-US" sz="1400" b="0" i="1" u="none" strike="noStrike" dirty="0">
                        <a:solidFill>
                          <a:schemeClr val="tx1"/>
                        </a:solidFill>
                        <a:effectLst/>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2228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j-lt"/>
                          <a:ea typeface="+mn-ea"/>
                        </a:rPr>
                        <a:t>体腔液（例：</a:t>
                      </a:r>
                      <a:r>
                        <a:rPr lang="en-US" altLang="ja-JP" sz="1400" b="0" i="0" u="none" strike="noStrike" dirty="0">
                          <a:solidFill>
                            <a:schemeClr val="tx1"/>
                          </a:solidFill>
                          <a:effectLst/>
                          <a:latin typeface="+mj-lt"/>
                          <a:ea typeface="+mn-ea"/>
                        </a:rPr>
                        <a:t>Target</a:t>
                      </a:r>
                      <a:r>
                        <a:rPr lang="ja-JP" altLang="en-US" sz="1400" b="0" i="0" u="none" strike="noStrike" dirty="0">
                          <a:solidFill>
                            <a:schemeClr val="tx1"/>
                          </a:solidFill>
                          <a:effectLst/>
                          <a:latin typeface="+mj-lt"/>
                          <a:ea typeface="+mn-ea"/>
                        </a:rPr>
                        <a:t> </a:t>
                      </a:r>
                      <a:r>
                        <a:rPr lang="en-US" altLang="ja-JP" sz="1400" b="0" i="0" u="none" strike="noStrike" dirty="0">
                          <a:solidFill>
                            <a:schemeClr val="tx1"/>
                          </a:solidFill>
                          <a:effectLst/>
                          <a:latin typeface="+mj-lt"/>
                          <a:ea typeface="+mn-ea"/>
                        </a:rPr>
                        <a:t>NGS</a:t>
                      </a:r>
                      <a:r>
                        <a:rPr lang="ja-JP" altLang="en-US" sz="1400" b="0" i="0" u="none" strike="noStrike" dirty="0" err="1">
                          <a:solidFill>
                            <a:schemeClr val="tx1"/>
                          </a:solidFill>
                          <a:effectLst/>
                          <a:latin typeface="+mj-lt"/>
                          <a:ea typeface="+mn-ea"/>
                        </a:rPr>
                        <a:t>、</a:t>
                      </a:r>
                      <a:r>
                        <a:rPr lang="en-US" altLang="ja-JP" sz="1400" b="0" i="0" u="none" strike="noStrike" dirty="0">
                          <a:solidFill>
                            <a:schemeClr val="tx1"/>
                          </a:solidFill>
                          <a:effectLst/>
                          <a:latin typeface="+mj-lt"/>
                          <a:ea typeface="+mn-ea"/>
                        </a:rPr>
                        <a:t>RNA-</a:t>
                      </a:r>
                      <a:r>
                        <a:rPr lang="en-US" altLang="ja-JP" sz="1400" b="0" i="0" u="none" strike="noStrike" dirty="0" err="1">
                          <a:solidFill>
                            <a:schemeClr val="tx1"/>
                          </a:solidFill>
                          <a:effectLst/>
                          <a:latin typeface="+mj-lt"/>
                          <a:ea typeface="+mn-ea"/>
                        </a:rPr>
                        <a:t>seq</a:t>
                      </a:r>
                      <a:r>
                        <a:rPr kumimoji="1" lang="ja-JP" altLang="en-US" sz="1400" b="0" i="0" u="none" strike="noStrike" baseline="0" dirty="0">
                          <a:solidFill>
                            <a:schemeClr val="tx1"/>
                          </a:solidFill>
                          <a:effectLst/>
                          <a:latin typeface="+mj-lt"/>
                          <a:ea typeface="+mn-ea"/>
                        </a:rPr>
                        <a:t>）</a:t>
                      </a:r>
                      <a:endParaRPr kumimoji="1" lang="ja-JP" altLang="en-US" sz="1400" b="0" i="0" dirty="0">
                        <a:solidFill>
                          <a:schemeClr val="tx1"/>
                        </a:solidFill>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2228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j-lt"/>
                          <a:ea typeface="+mn-ea"/>
                        </a:rPr>
                        <a:t>組織（例：</a:t>
                      </a:r>
                      <a:r>
                        <a:rPr lang="en-US" altLang="ja-JP" sz="1400" b="0" i="0" u="none" strike="noStrike" dirty="0">
                          <a:solidFill>
                            <a:schemeClr val="tx1"/>
                          </a:solidFill>
                          <a:effectLst/>
                          <a:latin typeface="+mj-lt"/>
                          <a:ea typeface="+mn-ea"/>
                        </a:rPr>
                        <a:t>Target NGS</a:t>
                      </a:r>
                      <a:r>
                        <a:rPr lang="ja-JP" altLang="en-US" sz="1400" b="0" i="0" u="none" strike="noStrike" dirty="0" err="1">
                          <a:solidFill>
                            <a:schemeClr val="tx1"/>
                          </a:solidFill>
                          <a:effectLst/>
                          <a:latin typeface="+mj-lt"/>
                          <a:ea typeface="+mn-ea"/>
                        </a:rPr>
                        <a:t>、</a:t>
                      </a:r>
                      <a:r>
                        <a:rPr lang="en-US" altLang="ja-JP" sz="1400" b="0" i="0" u="none" strike="noStrike" dirty="0">
                          <a:solidFill>
                            <a:schemeClr val="tx1"/>
                          </a:solidFill>
                          <a:effectLst/>
                          <a:latin typeface="+mj-lt"/>
                          <a:ea typeface="+mn-ea"/>
                        </a:rPr>
                        <a:t>RNA-</a:t>
                      </a:r>
                      <a:r>
                        <a:rPr lang="en-US" altLang="ja-JP" sz="1400" b="0" i="0" u="none" strike="noStrike" dirty="0" err="1">
                          <a:solidFill>
                            <a:schemeClr val="tx1"/>
                          </a:solidFill>
                          <a:effectLst/>
                          <a:latin typeface="+mj-lt"/>
                          <a:ea typeface="+mn-ea"/>
                        </a:rPr>
                        <a:t>seq</a:t>
                      </a:r>
                      <a:r>
                        <a:rPr lang="ja-JP" altLang="en-US" sz="1400" b="0" i="0" u="none" strike="noStrike" dirty="0" err="1">
                          <a:solidFill>
                            <a:schemeClr val="tx1"/>
                          </a:solidFill>
                          <a:effectLst/>
                          <a:latin typeface="+mj-lt"/>
                          <a:ea typeface="+mn-ea"/>
                        </a:rPr>
                        <a:t>、</a:t>
                      </a:r>
                      <a:r>
                        <a:rPr kumimoji="1" lang="en-US" altLang="ja-JP" sz="1400" b="0" i="0" dirty="0" err="1">
                          <a:solidFill>
                            <a:schemeClr val="tx1"/>
                          </a:solidFill>
                          <a:latin typeface="+mj-lt"/>
                          <a:ea typeface="+mn-ea"/>
                        </a:rPr>
                        <a:t>Exome</a:t>
                      </a:r>
                      <a:r>
                        <a:rPr kumimoji="1" lang="en-US" altLang="ja-JP" sz="1400" b="0" i="0" dirty="0">
                          <a:solidFill>
                            <a:schemeClr val="tx1"/>
                          </a:solidFill>
                          <a:latin typeface="+mj-lt"/>
                          <a:ea typeface="+mn-ea"/>
                        </a:rPr>
                        <a:t> </a:t>
                      </a:r>
                      <a:r>
                        <a:rPr kumimoji="1" lang="en-US" altLang="ja-JP" sz="1400" b="0" i="0" dirty="0" err="1">
                          <a:solidFill>
                            <a:schemeClr val="tx1"/>
                          </a:solidFill>
                          <a:latin typeface="+mj-lt"/>
                          <a:ea typeface="+mn-ea"/>
                        </a:rPr>
                        <a:t>Seq</a:t>
                      </a:r>
                      <a:r>
                        <a:rPr kumimoji="1" lang="ja-JP" altLang="en-US" sz="1400" b="0" i="0" u="none" strike="noStrike" dirty="0">
                          <a:solidFill>
                            <a:schemeClr val="tx1"/>
                          </a:solidFill>
                          <a:effectLst/>
                          <a:latin typeface="+mj-lt"/>
                          <a:ea typeface="+mn-ea"/>
                        </a:rPr>
                        <a:t>）</a:t>
                      </a:r>
                      <a:endParaRPr kumimoji="1" lang="ja-JP" altLang="en-US" sz="1400" b="0" i="0" dirty="0">
                        <a:solidFill>
                          <a:schemeClr val="tx1"/>
                        </a:solidFill>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2228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400" b="0" i="0" dirty="0">
                          <a:solidFill>
                            <a:schemeClr val="tx1"/>
                          </a:solidFill>
                          <a:latin typeface="+mj-lt"/>
                          <a:ea typeface="+mn-ea"/>
                        </a:rPr>
                        <a:t>組織（例：</a:t>
                      </a:r>
                      <a:r>
                        <a:rPr kumimoji="1" lang="en-US" altLang="ja-JP" sz="1400" b="0" i="0" dirty="0">
                          <a:solidFill>
                            <a:schemeClr val="tx1"/>
                          </a:solidFill>
                          <a:latin typeface="+mj-lt"/>
                          <a:ea typeface="+mn-ea"/>
                        </a:rPr>
                        <a:t>IHC</a:t>
                      </a:r>
                      <a:r>
                        <a:rPr kumimoji="1" lang="ja-JP" altLang="en-US" sz="1400" b="0" i="0" dirty="0">
                          <a:solidFill>
                            <a:schemeClr val="tx1"/>
                          </a:solidFill>
                          <a:latin typeface="+mj-lt"/>
                          <a:ea typeface="+mn-ea"/>
                        </a:rPr>
                        <a:t>）</a:t>
                      </a: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5826">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j-lt"/>
                          <a:ea typeface="+mn-ea"/>
                        </a:rPr>
                        <a:t>細胞株（例：</a:t>
                      </a:r>
                      <a:r>
                        <a:rPr kumimoji="1" lang="en-US" altLang="ja-JP" sz="1400" b="0" i="0" dirty="0">
                          <a:solidFill>
                            <a:schemeClr val="tx1"/>
                          </a:solidFill>
                          <a:latin typeface="+mj-lt"/>
                          <a:ea typeface="+mn-ea"/>
                        </a:rPr>
                        <a:t>Exome Seq, RNA Seq</a:t>
                      </a:r>
                      <a:r>
                        <a:rPr kumimoji="1" lang="ja-JP" altLang="en-US" sz="1400" b="0" i="0" dirty="0" err="1">
                          <a:solidFill>
                            <a:schemeClr val="tx1"/>
                          </a:solidFill>
                          <a:latin typeface="+mj-lt"/>
                          <a:ea typeface="+mn-ea"/>
                        </a:rPr>
                        <a:t>、</a:t>
                      </a:r>
                      <a:r>
                        <a:rPr kumimoji="1" lang="en-US" altLang="ja-JP" sz="1400" b="0" i="0" dirty="0">
                          <a:solidFill>
                            <a:schemeClr val="tx1"/>
                          </a:solidFill>
                          <a:latin typeface="+mj-lt"/>
                          <a:ea typeface="+mn-ea"/>
                        </a:rPr>
                        <a:t>ELISA, </a:t>
                      </a:r>
                      <a:r>
                        <a:rPr kumimoji="1" lang="en-US" altLang="ja-JP" sz="1400" b="0" i="0" dirty="0" err="1">
                          <a:solidFill>
                            <a:schemeClr val="tx1"/>
                          </a:solidFill>
                          <a:latin typeface="+mj-lt"/>
                          <a:ea typeface="+mn-ea"/>
                        </a:rPr>
                        <a:t>Immunoblot</a:t>
                      </a:r>
                      <a:r>
                        <a:rPr kumimoji="1" lang="ja-JP" altLang="en-US" sz="1400" b="0" i="0" dirty="0" err="1">
                          <a:solidFill>
                            <a:schemeClr val="tx1"/>
                          </a:solidFill>
                          <a:latin typeface="+mj-lt"/>
                          <a:ea typeface="+mn-ea"/>
                        </a:rPr>
                        <a:t>、</a:t>
                      </a:r>
                      <a:r>
                        <a:rPr kumimoji="1" lang="ja-JP" altLang="en-US" sz="1400" b="0" i="0" dirty="0">
                          <a:solidFill>
                            <a:schemeClr val="tx1"/>
                          </a:solidFill>
                          <a:latin typeface="+mj-lt"/>
                          <a:ea typeface="+mn-ea"/>
                        </a:rPr>
                        <a:t>遺伝子編集、動物実験等</a:t>
                      </a:r>
                      <a:r>
                        <a:rPr kumimoji="1" lang="ja-JP" altLang="en-US" sz="1400" b="0" i="0" u="none" strike="noStrike" dirty="0">
                          <a:solidFill>
                            <a:schemeClr val="tx1"/>
                          </a:solidFill>
                          <a:effectLst/>
                          <a:latin typeface="+mj-lt"/>
                          <a:ea typeface="+mn-ea"/>
                        </a:rPr>
                        <a:t>）</a:t>
                      </a:r>
                      <a:endParaRPr kumimoji="1" lang="ja-JP" altLang="en-US" sz="1400" b="0" i="0" dirty="0">
                        <a:solidFill>
                          <a:schemeClr val="tx1"/>
                        </a:solidFill>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chemeClr val="tx1"/>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r h="222803">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400" b="0" dirty="0">
                        <a:solidFill>
                          <a:schemeClr val="tx1"/>
                        </a:solidFill>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400" b="0" i="0" u="none" strike="noStrike" dirty="0">
                        <a:solidFill>
                          <a:srgbClr val="333333"/>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6"/>
                  </a:ext>
                </a:extLst>
              </a:tr>
              <a:tr h="260810">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l" fontAlgn="ctr"/>
                      <a:r>
                        <a:rPr lang="en-US" sz="1400" b="1" u="none" strike="noStrike" dirty="0">
                          <a:solidFill>
                            <a:schemeClr val="accent2"/>
                          </a:solidFill>
                          <a:effectLst/>
                          <a:latin typeface="+mj-lt"/>
                          <a:ea typeface="+mn-ea"/>
                        </a:rPr>
                        <a:t>Total</a:t>
                      </a:r>
                      <a:r>
                        <a:rPr lang="ja-JP" altLang="en-US" sz="1400" b="1" u="none" strike="noStrike" dirty="0">
                          <a:solidFill>
                            <a:schemeClr val="accent2"/>
                          </a:solidFill>
                          <a:effectLst/>
                          <a:latin typeface="+mj-lt"/>
                          <a:ea typeface="+mn-ea"/>
                        </a:rPr>
                        <a:t>コスト（基礎解析項目測定費用）</a:t>
                      </a:r>
                      <a:endParaRPr lang="ja-JP" altLang="en-US" sz="1400" b="1" i="1" u="none" strike="noStrike" dirty="0">
                        <a:solidFill>
                          <a:schemeClr val="accent2"/>
                        </a:solidFill>
                        <a:effectLst/>
                        <a:latin typeface="+mj-lt"/>
                        <a:ea typeface="+mn-ea"/>
                      </a:endParaRPr>
                    </a:p>
                  </a:txBody>
                  <a:tcPr marL="36000" marR="36000" marT="72000" marB="72000" anchor="ctr">
                    <a:lnL w="12700" cap="flat" cmpd="sng" algn="ctr">
                      <a:solidFill>
                        <a:srgbClr val="000000"/>
                      </a:solidFill>
                      <a:prstDash val="solid"/>
                      <a:round/>
                      <a:headEnd type="none" w="med" len="med"/>
                      <a:tailEnd type="none" w="med" len="med"/>
                    </a:lnL>
                    <a:lnR w="12700" cmpd="sng">
                      <a:solidFill>
                        <a:srgbClr val="333399"/>
                      </a:solidFill>
                    </a:lnR>
                    <a:lnT w="12700" cmpd="sng">
                      <a:solidFill>
                        <a:srgbClr val="333399"/>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kumimoji="1" sz="1800" kern="1200">
                          <a:solidFill>
                            <a:schemeClr val="tx1"/>
                          </a:solidFill>
                          <a:latin typeface="Arial Unicode MS"/>
                          <a:ea typeface="Arial Unicode MS"/>
                          <a:cs typeface="Arial Unicode MS"/>
                        </a:defRPr>
                      </a:lvl1pPr>
                      <a:lvl2pPr marL="457200" algn="l" defTabSz="457200" rtl="0" eaLnBrk="1" latinLnBrk="0" hangingPunct="1">
                        <a:defRPr kumimoji="1" sz="1800" kern="1200">
                          <a:solidFill>
                            <a:schemeClr val="tx1"/>
                          </a:solidFill>
                          <a:latin typeface="Arial Unicode MS"/>
                          <a:ea typeface="Arial Unicode MS"/>
                          <a:cs typeface="Arial Unicode MS"/>
                        </a:defRPr>
                      </a:lvl2pPr>
                      <a:lvl3pPr marL="914400" algn="l" defTabSz="457200" rtl="0" eaLnBrk="1" latinLnBrk="0" hangingPunct="1">
                        <a:defRPr kumimoji="1" sz="1800" kern="1200">
                          <a:solidFill>
                            <a:schemeClr val="tx1"/>
                          </a:solidFill>
                          <a:latin typeface="Arial Unicode MS"/>
                          <a:ea typeface="Arial Unicode MS"/>
                          <a:cs typeface="Arial Unicode MS"/>
                        </a:defRPr>
                      </a:lvl3pPr>
                      <a:lvl4pPr marL="1371600" algn="l" defTabSz="457200" rtl="0" eaLnBrk="1" latinLnBrk="0" hangingPunct="1">
                        <a:defRPr kumimoji="1" sz="1800" kern="1200">
                          <a:solidFill>
                            <a:schemeClr val="tx1"/>
                          </a:solidFill>
                          <a:latin typeface="Arial Unicode MS"/>
                          <a:ea typeface="Arial Unicode MS"/>
                          <a:cs typeface="Arial Unicode MS"/>
                        </a:defRPr>
                      </a:lvl4pPr>
                      <a:lvl5pPr marL="1828800" algn="l" defTabSz="457200" rtl="0" eaLnBrk="1" latinLnBrk="0" hangingPunct="1">
                        <a:defRPr kumimoji="1" sz="1800" kern="1200">
                          <a:solidFill>
                            <a:schemeClr val="tx1"/>
                          </a:solidFill>
                          <a:latin typeface="Arial Unicode MS"/>
                          <a:ea typeface="Arial Unicode MS"/>
                          <a:cs typeface="Arial Unicode MS"/>
                        </a:defRPr>
                      </a:lvl5pPr>
                      <a:lvl6pPr marL="2286000" algn="l" defTabSz="457200" rtl="0" eaLnBrk="1" latinLnBrk="0" hangingPunct="1">
                        <a:defRPr kumimoji="1" sz="1800" kern="1200">
                          <a:solidFill>
                            <a:schemeClr val="tx1"/>
                          </a:solidFill>
                          <a:latin typeface="Arial Unicode MS"/>
                          <a:ea typeface="Arial Unicode MS"/>
                          <a:cs typeface="Arial Unicode MS"/>
                        </a:defRPr>
                      </a:lvl6pPr>
                      <a:lvl7pPr marL="2743200" algn="l" defTabSz="457200" rtl="0" eaLnBrk="1" latinLnBrk="0" hangingPunct="1">
                        <a:defRPr kumimoji="1" sz="1800" kern="1200">
                          <a:solidFill>
                            <a:schemeClr val="tx1"/>
                          </a:solidFill>
                          <a:latin typeface="Arial Unicode MS"/>
                          <a:ea typeface="Arial Unicode MS"/>
                          <a:cs typeface="Arial Unicode MS"/>
                        </a:defRPr>
                      </a:lvl7pPr>
                      <a:lvl8pPr marL="3200400" algn="l" defTabSz="457200" rtl="0" eaLnBrk="1" latinLnBrk="0" hangingPunct="1">
                        <a:defRPr kumimoji="1" sz="1800" kern="1200">
                          <a:solidFill>
                            <a:schemeClr val="tx1"/>
                          </a:solidFill>
                          <a:latin typeface="Arial Unicode MS"/>
                          <a:ea typeface="Arial Unicode MS"/>
                          <a:cs typeface="Arial Unicode MS"/>
                        </a:defRPr>
                      </a:lvl8pPr>
                      <a:lvl9pPr marL="3657600" algn="l" defTabSz="457200" rtl="0" eaLnBrk="1" latinLnBrk="0" hangingPunct="1">
                        <a:defRPr kumimoji="1" sz="1800" kern="1200">
                          <a:solidFill>
                            <a:schemeClr val="tx1"/>
                          </a:solidFill>
                          <a:latin typeface="Arial Unicode MS"/>
                          <a:ea typeface="Arial Unicode MS"/>
                          <a:cs typeface="Arial Unicode MS"/>
                        </a:defRPr>
                      </a:lvl9pPr>
                    </a:lstStyle>
                    <a:p>
                      <a:pPr algn="ctr" fontAlgn="ctr"/>
                      <a:endParaRPr lang="en-US" altLang="ja-JP" sz="1800" b="1" i="1" u="none" strike="noStrike" dirty="0">
                        <a:solidFill>
                          <a:schemeClr val="accent2"/>
                        </a:solidFill>
                        <a:effectLst/>
                        <a:latin typeface="+mj-lt"/>
                        <a:ea typeface="+mn-ea"/>
                      </a:endParaRPr>
                    </a:p>
                  </a:txBody>
                  <a:tcPr marL="36000" marR="36000" marT="72000" marB="72000" anchor="ctr">
                    <a:lnL w="12700" cmpd="sng">
                      <a:solidFill>
                        <a:srgbClr val="333399"/>
                      </a:solidFill>
                    </a:lnL>
                    <a:lnR w="12700" cmpd="sng">
                      <a:solidFill>
                        <a:srgbClr val="333399"/>
                      </a:solidFill>
                    </a:lnR>
                    <a:lnT w="12700" cmpd="sng">
                      <a:solidFill>
                        <a:srgbClr val="333399"/>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7"/>
                  </a:ext>
                </a:extLst>
              </a:tr>
            </a:tbl>
          </a:graphicData>
        </a:graphic>
      </p:graphicFrame>
      <p:sp>
        <p:nvSpPr>
          <p:cNvPr id="13" name="テキスト ボックス 12"/>
          <p:cNvSpPr txBox="1"/>
          <p:nvPr/>
        </p:nvSpPr>
        <p:spPr>
          <a:xfrm>
            <a:off x="6888088" y="6055994"/>
            <a:ext cx="4801314" cy="461665"/>
          </a:xfrm>
          <a:prstGeom prst="rect">
            <a:avLst/>
          </a:prstGeom>
          <a:noFill/>
        </p:spPr>
        <p:txBody>
          <a:bodyPr wrap="none" rtlCol="0">
            <a:spAutoFit/>
          </a:bodyPr>
          <a:lstStyle/>
          <a:p>
            <a:pPr defTabSz="914400" eaLnBrk="1" fontAlgn="auto" hangingPunct="1">
              <a:spcBef>
                <a:spcPts val="0"/>
              </a:spcBef>
              <a:spcAft>
                <a:spcPts val="0"/>
              </a:spcAft>
            </a:pPr>
            <a:r>
              <a:rPr lang="ja-JP" altLang="en-US" b="1" dirty="0">
                <a:solidFill>
                  <a:srgbClr val="333399"/>
                </a:solidFill>
                <a:latin typeface="Arial"/>
                <a:ea typeface="メイリオ"/>
                <a:cs typeface="Arial Unicode MS"/>
              </a:rPr>
              <a:t>研究費用総額：　　（千円）税抜</a:t>
            </a:r>
          </a:p>
        </p:txBody>
      </p:sp>
      <p:sp>
        <p:nvSpPr>
          <p:cNvPr id="4" name="正方形/長方形 3">
            <a:extLst>
              <a:ext uri="{FF2B5EF4-FFF2-40B4-BE49-F238E27FC236}">
                <a16:creationId xmlns:a16="http://schemas.microsoft.com/office/drawing/2014/main" id="{A1824589-18F0-4F3D-999C-12E63773425F}"/>
              </a:ext>
            </a:extLst>
          </p:cNvPr>
          <p:cNvSpPr/>
          <p:nvPr/>
        </p:nvSpPr>
        <p:spPr>
          <a:xfrm>
            <a:off x="6118719" y="4757082"/>
            <a:ext cx="6073281" cy="400110"/>
          </a:xfrm>
          <a:prstGeom prst="rect">
            <a:avLst/>
          </a:prstGeom>
        </p:spPr>
        <p:txBody>
          <a:bodyPr wrap="square">
            <a:spAutoFit/>
          </a:bodyPr>
          <a:lstStyle/>
          <a:p>
            <a:pPr lvl="0" defTabSz="914400">
              <a:spcBef>
                <a:spcPct val="20000"/>
              </a:spcBef>
            </a:pPr>
            <a:r>
              <a:rPr lang="en-US" altLang="ja-JP" sz="2000" kern="0" dirty="0">
                <a:solidFill>
                  <a:srgbClr val="0066FF"/>
                </a:solidFill>
                <a:latin typeface="Arial" pitchFamily="34" charset="0"/>
                <a:ea typeface="Meiryo UI" panose="020B0604030504040204" pitchFamily="50" charset="-128"/>
                <a:cs typeface="Arial" pitchFamily="34" charset="0"/>
              </a:rPr>
              <a:t>【</a:t>
            </a:r>
            <a:r>
              <a:rPr lang="ja-JP" altLang="en-US" sz="2000" kern="0" dirty="0">
                <a:solidFill>
                  <a:srgbClr val="0066FF"/>
                </a:solidFill>
                <a:latin typeface="Arial" pitchFamily="34" charset="0"/>
                <a:ea typeface="Meiryo UI" panose="020B0604030504040204" pitchFamily="50" charset="-128"/>
                <a:cs typeface="Arial" pitchFamily="34" charset="0"/>
              </a:rPr>
              <a:t>提出用</a:t>
            </a:r>
            <a:r>
              <a:rPr lang="en-US" altLang="ja-JP" sz="2000" kern="0" dirty="0">
                <a:solidFill>
                  <a:srgbClr val="0066FF"/>
                </a:solidFill>
                <a:latin typeface="Arial" pitchFamily="34" charset="0"/>
                <a:ea typeface="Meiryo UI" panose="020B0604030504040204" pitchFamily="50" charset="-128"/>
                <a:cs typeface="Arial" pitchFamily="34" charset="0"/>
              </a:rPr>
              <a:t>】</a:t>
            </a:r>
            <a:r>
              <a:rPr lang="ja-JP" altLang="en-US" sz="2000" kern="0" dirty="0">
                <a:solidFill>
                  <a:srgbClr val="0066FF"/>
                </a:solidFill>
                <a:latin typeface="Arial" pitchFamily="34" charset="0"/>
                <a:ea typeface="Meiryo UI" panose="020B0604030504040204" pitchFamily="50" charset="-128"/>
                <a:cs typeface="Arial" pitchFamily="34" charset="0"/>
              </a:rPr>
              <a:t>二次審査用</a:t>
            </a:r>
            <a:r>
              <a:rPr lang="en-US" altLang="ja-JP" sz="2000" kern="0" dirty="0">
                <a:solidFill>
                  <a:srgbClr val="0066FF"/>
                </a:solidFill>
                <a:latin typeface="Arial" pitchFamily="34" charset="0"/>
                <a:ea typeface="Meiryo UI" panose="020B0604030504040204" pitchFamily="50" charset="-128"/>
                <a:cs typeface="Arial" pitchFamily="34" charset="0"/>
              </a:rPr>
              <a:t>‗Budget</a:t>
            </a:r>
            <a:r>
              <a:rPr lang="ja-JP" altLang="en-US" sz="2000" kern="0" dirty="0">
                <a:solidFill>
                  <a:srgbClr val="0066FF"/>
                </a:solidFill>
                <a:latin typeface="Arial" pitchFamily="34" charset="0"/>
                <a:ea typeface="Meiryo UI" panose="020B0604030504040204" pitchFamily="50" charset="-128"/>
                <a:cs typeface="Arial" pitchFamily="34" charset="0"/>
              </a:rPr>
              <a:t> </a:t>
            </a:r>
            <a:r>
              <a:rPr lang="en-US" altLang="ja-JP" sz="2000" kern="0" dirty="0">
                <a:solidFill>
                  <a:srgbClr val="0066FF"/>
                </a:solidFill>
                <a:latin typeface="Arial" pitchFamily="34" charset="0"/>
                <a:ea typeface="Meiryo UI" panose="020B0604030504040204" pitchFamily="50" charset="-128"/>
                <a:cs typeface="Arial" pitchFamily="34" charset="0"/>
              </a:rPr>
              <a:t>sheet</a:t>
            </a:r>
            <a:r>
              <a:rPr lang="ja-JP" altLang="en-US" sz="2000" kern="0" dirty="0">
                <a:solidFill>
                  <a:srgbClr val="0066FF"/>
                </a:solidFill>
                <a:latin typeface="Arial" pitchFamily="34" charset="0"/>
                <a:ea typeface="Meiryo UI" panose="020B0604030504040204" pitchFamily="50" charset="-128"/>
                <a:cs typeface="Arial" pitchFamily="34" charset="0"/>
              </a:rPr>
              <a:t>から転記ください。</a:t>
            </a:r>
            <a:endParaRPr lang="en-US" altLang="ja-JP" sz="2000" kern="0" dirty="0">
              <a:solidFill>
                <a:srgbClr val="0066FF"/>
              </a:solidFill>
              <a:latin typeface="Arial" pitchFamily="34" charset="0"/>
              <a:ea typeface="Meiryo UI" panose="020B0604030504040204" pitchFamily="50" charset="-128"/>
              <a:cs typeface="Arial" pitchFamily="34" charset="0"/>
            </a:endParaRPr>
          </a:p>
        </p:txBody>
      </p:sp>
    </p:spTree>
    <p:extLst>
      <p:ext uri="{BB962C8B-B14F-4D97-AF65-F5344CB8AC3E}">
        <p14:creationId xmlns:p14="http://schemas.microsoft.com/office/powerpoint/2010/main" val="2492886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821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57D616AC-7978-4F86-AB12-DCEC2EB49C87}"/>
              </a:ext>
            </a:extLst>
          </p:cNvPr>
          <p:cNvGraphicFramePr>
            <a:graphicFrameLocks noGrp="1"/>
          </p:cNvGraphicFramePr>
          <p:nvPr/>
        </p:nvGraphicFramePr>
        <p:xfrm>
          <a:off x="664596" y="1595119"/>
          <a:ext cx="11240985" cy="270576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1911007969"/>
                    </a:ext>
                  </a:extLst>
                </a:gridCol>
                <a:gridCol w="778845">
                  <a:extLst>
                    <a:ext uri="{9D8B030D-6E8A-4147-A177-3AD203B41FA5}">
                      <a16:colId xmlns:a16="http://schemas.microsoft.com/office/drawing/2014/main" val="3122299241"/>
                    </a:ext>
                  </a:extLst>
                </a:gridCol>
                <a:gridCol w="778845">
                  <a:extLst>
                    <a:ext uri="{9D8B030D-6E8A-4147-A177-3AD203B41FA5}">
                      <a16:colId xmlns:a16="http://schemas.microsoft.com/office/drawing/2014/main" val="3418169771"/>
                    </a:ext>
                  </a:extLst>
                </a:gridCol>
                <a:gridCol w="778845">
                  <a:extLst>
                    <a:ext uri="{9D8B030D-6E8A-4147-A177-3AD203B41FA5}">
                      <a16:colId xmlns:a16="http://schemas.microsoft.com/office/drawing/2014/main" val="3344076346"/>
                    </a:ext>
                  </a:extLst>
                </a:gridCol>
                <a:gridCol w="778845">
                  <a:extLst>
                    <a:ext uri="{9D8B030D-6E8A-4147-A177-3AD203B41FA5}">
                      <a16:colId xmlns:a16="http://schemas.microsoft.com/office/drawing/2014/main" val="4011379985"/>
                    </a:ext>
                  </a:extLst>
                </a:gridCol>
                <a:gridCol w="778845">
                  <a:extLst>
                    <a:ext uri="{9D8B030D-6E8A-4147-A177-3AD203B41FA5}">
                      <a16:colId xmlns:a16="http://schemas.microsoft.com/office/drawing/2014/main" val="1713876863"/>
                    </a:ext>
                  </a:extLst>
                </a:gridCol>
                <a:gridCol w="778845">
                  <a:extLst>
                    <a:ext uri="{9D8B030D-6E8A-4147-A177-3AD203B41FA5}">
                      <a16:colId xmlns:a16="http://schemas.microsoft.com/office/drawing/2014/main" val="2645999509"/>
                    </a:ext>
                  </a:extLst>
                </a:gridCol>
                <a:gridCol w="778845">
                  <a:extLst>
                    <a:ext uri="{9D8B030D-6E8A-4147-A177-3AD203B41FA5}">
                      <a16:colId xmlns:a16="http://schemas.microsoft.com/office/drawing/2014/main" val="950812115"/>
                    </a:ext>
                  </a:extLst>
                </a:gridCol>
                <a:gridCol w="778845">
                  <a:extLst>
                    <a:ext uri="{9D8B030D-6E8A-4147-A177-3AD203B41FA5}">
                      <a16:colId xmlns:a16="http://schemas.microsoft.com/office/drawing/2014/main" val="722593566"/>
                    </a:ext>
                  </a:extLst>
                </a:gridCol>
                <a:gridCol w="778845">
                  <a:extLst>
                    <a:ext uri="{9D8B030D-6E8A-4147-A177-3AD203B41FA5}">
                      <a16:colId xmlns:a16="http://schemas.microsoft.com/office/drawing/2014/main" val="3121769360"/>
                    </a:ext>
                  </a:extLst>
                </a:gridCol>
                <a:gridCol w="778845">
                  <a:extLst>
                    <a:ext uri="{9D8B030D-6E8A-4147-A177-3AD203B41FA5}">
                      <a16:colId xmlns:a16="http://schemas.microsoft.com/office/drawing/2014/main" val="1135726646"/>
                    </a:ext>
                  </a:extLst>
                </a:gridCol>
                <a:gridCol w="778845">
                  <a:extLst>
                    <a:ext uri="{9D8B030D-6E8A-4147-A177-3AD203B41FA5}">
                      <a16:colId xmlns:a16="http://schemas.microsoft.com/office/drawing/2014/main" val="2084404764"/>
                    </a:ext>
                  </a:extLst>
                </a:gridCol>
                <a:gridCol w="778845">
                  <a:extLst>
                    <a:ext uri="{9D8B030D-6E8A-4147-A177-3AD203B41FA5}">
                      <a16:colId xmlns:a16="http://schemas.microsoft.com/office/drawing/2014/main" val="1647049817"/>
                    </a:ext>
                  </a:extLst>
                </a:gridCol>
                <a:gridCol w="778845">
                  <a:extLst>
                    <a:ext uri="{9D8B030D-6E8A-4147-A177-3AD203B41FA5}">
                      <a16:colId xmlns:a16="http://schemas.microsoft.com/office/drawing/2014/main" val="4128959599"/>
                    </a:ext>
                  </a:extLst>
                </a:gridCol>
              </a:tblGrid>
              <a:tr h="321603">
                <a:tc>
                  <a:txBody>
                    <a:bodyPr/>
                    <a:lstStyle/>
                    <a:p>
                      <a:r>
                        <a:rPr kumimoji="1" lang="ja-JP" altLang="en-US" dirty="0"/>
                        <a:t>二次審査</a:t>
                      </a:r>
                    </a:p>
                  </a:txBody>
                  <a:tcPr/>
                </a:tc>
                <a:tc>
                  <a:txBody>
                    <a:bodyPr/>
                    <a:lstStyle/>
                    <a:p>
                      <a:r>
                        <a:rPr kumimoji="1" lang="en-US" altLang="ja-JP" dirty="0"/>
                        <a:t>12</a:t>
                      </a:r>
                      <a:r>
                        <a:rPr kumimoji="1" lang="ja-JP" altLang="en-US" dirty="0"/>
                        <a:t>月</a:t>
                      </a:r>
                    </a:p>
                  </a:txBody>
                  <a:tcPr/>
                </a:tc>
                <a:tc>
                  <a:txBody>
                    <a:bodyPr/>
                    <a:lstStyle/>
                    <a:p>
                      <a:r>
                        <a:rPr kumimoji="1" lang="en-US" altLang="ja-JP" dirty="0"/>
                        <a:t>1</a:t>
                      </a:r>
                      <a:r>
                        <a:rPr kumimoji="1" lang="ja-JP" altLang="en-US" dirty="0"/>
                        <a:t>月</a:t>
                      </a:r>
                    </a:p>
                  </a:txBody>
                  <a:tcPr/>
                </a:tc>
                <a:tc>
                  <a:txBody>
                    <a:bodyPr/>
                    <a:lstStyle/>
                    <a:p>
                      <a:r>
                        <a:rPr kumimoji="1" lang="en-US" altLang="ja-JP" dirty="0"/>
                        <a:t>2</a:t>
                      </a:r>
                      <a:r>
                        <a:rPr kumimoji="1" lang="ja-JP" altLang="en-US" dirty="0"/>
                        <a:t>月</a:t>
                      </a:r>
                    </a:p>
                  </a:txBody>
                  <a:tcPr/>
                </a:tc>
                <a:tc>
                  <a:txBody>
                    <a:bodyPr/>
                    <a:lstStyle/>
                    <a:p>
                      <a:r>
                        <a:rPr kumimoji="1" lang="en-US" altLang="ja-JP" dirty="0"/>
                        <a:t>3</a:t>
                      </a:r>
                      <a:r>
                        <a:rPr kumimoji="1" lang="ja-JP" altLang="en-US" dirty="0"/>
                        <a:t>月</a:t>
                      </a:r>
                    </a:p>
                  </a:txBody>
                  <a:tcPr/>
                </a:tc>
                <a:tc>
                  <a:txBody>
                    <a:bodyPr/>
                    <a:lstStyle/>
                    <a:p>
                      <a:r>
                        <a:rPr kumimoji="1" lang="en-US" altLang="ja-JP" dirty="0"/>
                        <a:t>4</a:t>
                      </a:r>
                      <a:r>
                        <a:rPr kumimoji="1" lang="ja-JP" altLang="en-US" dirty="0"/>
                        <a:t>月</a:t>
                      </a:r>
                    </a:p>
                  </a:txBody>
                  <a:tcPr/>
                </a:tc>
                <a:tc>
                  <a:txBody>
                    <a:bodyPr/>
                    <a:lstStyle/>
                    <a:p>
                      <a:r>
                        <a:rPr kumimoji="1" lang="en-US" altLang="ja-JP" dirty="0"/>
                        <a:t>5</a:t>
                      </a:r>
                      <a:r>
                        <a:rPr kumimoji="1" lang="ja-JP" altLang="en-US" dirty="0"/>
                        <a:t>月</a:t>
                      </a:r>
                    </a:p>
                  </a:txBody>
                  <a:tcPr/>
                </a:tc>
                <a:tc>
                  <a:txBody>
                    <a:bodyPr/>
                    <a:lstStyle/>
                    <a:p>
                      <a:r>
                        <a:rPr kumimoji="1" lang="en-US" altLang="ja-JP" dirty="0"/>
                        <a:t>6</a:t>
                      </a:r>
                      <a:r>
                        <a:rPr kumimoji="1" lang="ja-JP" altLang="en-US" dirty="0"/>
                        <a:t>月</a:t>
                      </a:r>
                    </a:p>
                  </a:txBody>
                  <a:tcPr/>
                </a:tc>
                <a:tc>
                  <a:txBody>
                    <a:bodyPr/>
                    <a:lstStyle/>
                    <a:p>
                      <a:r>
                        <a:rPr kumimoji="1" lang="en-US" altLang="ja-JP" dirty="0"/>
                        <a:t>7</a:t>
                      </a:r>
                      <a:r>
                        <a:rPr kumimoji="1" lang="ja-JP" altLang="en-US" dirty="0"/>
                        <a:t>月</a:t>
                      </a:r>
                    </a:p>
                  </a:txBody>
                  <a:tcPr/>
                </a:tc>
                <a:tc>
                  <a:txBody>
                    <a:bodyPr/>
                    <a:lstStyle/>
                    <a:p>
                      <a:r>
                        <a:rPr kumimoji="1" lang="en-US" altLang="ja-JP" dirty="0"/>
                        <a:t>8</a:t>
                      </a:r>
                      <a:r>
                        <a:rPr kumimoji="1" lang="ja-JP" altLang="en-US" dirty="0"/>
                        <a:t>月</a:t>
                      </a:r>
                    </a:p>
                  </a:txBody>
                  <a:tcPr/>
                </a:tc>
                <a:tc>
                  <a:txBody>
                    <a:bodyPr/>
                    <a:lstStyle/>
                    <a:p>
                      <a:r>
                        <a:rPr kumimoji="1" lang="en-US" altLang="ja-JP" dirty="0"/>
                        <a:t>9</a:t>
                      </a:r>
                      <a:r>
                        <a:rPr kumimoji="1" lang="ja-JP" altLang="en-US" dirty="0"/>
                        <a:t>月</a:t>
                      </a:r>
                    </a:p>
                  </a:txBody>
                  <a:tcPr/>
                </a:tc>
                <a:tc>
                  <a:txBody>
                    <a:bodyPr/>
                    <a:lstStyle/>
                    <a:p>
                      <a:r>
                        <a:rPr kumimoji="1" lang="en-US" altLang="ja-JP" dirty="0"/>
                        <a:t>10</a:t>
                      </a:r>
                      <a:r>
                        <a:rPr kumimoji="1" lang="ja-JP" altLang="en-US" dirty="0"/>
                        <a:t>月</a:t>
                      </a:r>
                    </a:p>
                  </a:txBody>
                  <a:tcPr/>
                </a:tc>
                <a:tc>
                  <a:txBody>
                    <a:bodyPr/>
                    <a:lstStyle/>
                    <a:p>
                      <a:r>
                        <a:rPr kumimoji="1" lang="en-US" altLang="ja-JP" dirty="0"/>
                        <a:t>11</a:t>
                      </a:r>
                      <a:r>
                        <a:rPr kumimoji="1" lang="ja-JP" altLang="en-US" dirty="0"/>
                        <a:t>月</a:t>
                      </a:r>
                    </a:p>
                  </a:txBody>
                  <a:tcPr/>
                </a:tc>
                <a:tc>
                  <a:txBody>
                    <a:bodyPr/>
                    <a:lstStyle/>
                    <a:p>
                      <a:r>
                        <a:rPr kumimoji="1" lang="en-US" altLang="ja-JP" dirty="0"/>
                        <a:t>12</a:t>
                      </a:r>
                      <a:r>
                        <a:rPr kumimoji="1" lang="ja-JP" altLang="en-US" dirty="0"/>
                        <a:t>月</a:t>
                      </a:r>
                    </a:p>
                  </a:txBody>
                  <a:tcPr/>
                </a:tc>
                <a:extLst>
                  <a:ext uri="{0D108BD9-81ED-4DB2-BD59-A6C34878D82A}">
                    <a16:rowId xmlns:a16="http://schemas.microsoft.com/office/drawing/2014/main" val="3217518621"/>
                  </a:ext>
                </a:extLst>
              </a:tr>
              <a:tr h="468000">
                <a:tc>
                  <a:txBody>
                    <a:bodyPr/>
                    <a:lstStyle/>
                    <a:p>
                      <a:pPr algn="ctr"/>
                      <a:r>
                        <a:rPr kumimoji="1" lang="en-US" altLang="ja-JP" dirty="0"/>
                        <a:t>1</a:t>
                      </a:r>
                      <a:r>
                        <a:rPr kumimoji="1" lang="ja-JP" altLang="en-US" dirty="0"/>
                        <a:t>月</a:t>
                      </a:r>
                    </a:p>
                  </a:txBody>
                  <a:tcPr anchor="ct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685244357"/>
                  </a:ext>
                </a:extLst>
              </a:tr>
              <a:tr h="468000">
                <a:tc>
                  <a:txBody>
                    <a:bodyPr/>
                    <a:lstStyle/>
                    <a:p>
                      <a:pPr algn="ctr"/>
                      <a:r>
                        <a:rPr kumimoji="1" lang="en-US" altLang="ja-JP" dirty="0"/>
                        <a:t>4</a:t>
                      </a:r>
                      <a:r>
                        <a:rPr kumimoji="1" lang="ja-JP" altLang="en-US" dirty="0"/>
                        <a:t>月</a:t>
                      </a:r>
                    </a:p>
                  </a:txBody>
                  <a:tcPr anchor="ct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123748230"/>
                  </a:ext>
                </a:extLst>
              </a:tr>
              <a:tr h="468000">
                <a:tc>
                  <a:txBody>
                    <a:bodyPr/>
                    <a:lstStyle/>
                    <a:p>
                      <a:pPr algn="ctr"/>
                      <a:r>
                        <a:rPr kumimoji="1" lang="en-US" altLang="ja-JP" dirty="0"/>
                        <a:t>7</a:t>
                      </a:r>
                      <a:r>
                        <a:rPr kumimoji="1" lang="ja-JP" altLang="en-US" dirty="0"/>
                        <a:t>月</a:t>
                      </a:r>
                    </a:p>
                  </a:txBody>
                  <a:tcPr anchor="ct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691908942"/>
                  </a:ext>
                </a:extLst>
              </a:tr>
              <a:tr h="468000">
                <a:tc>
                  <a:txBody>
                    <a:bodyPr/>
                    <a:lstStyle/>
                    <a:p>
                      <a:pPr algn="ctr"/>
                      <a:r>
                        <a:rPr kumimoji="1" lang="en-US" altLang="ja-JP" dirty="0"/>
                        <a:t>10</a:t>
                      </a:r>
                      <a:r>
                        <a:rPr kumimoji="1" lang="ja-JP" altLang="en-US" dirty="0"/>
                        <a:t>月</a:t>
                      </a:r>
                    </a:p>
                  </a:txBody>
                  <a:tcPr anchor="ct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89144208"/>
                  </a:ext>
                </a:extLst>
              </a:tr>
              <a:tr h="468000">
                <a:tc>
                  <a:txBody>
                    <a:bodyPr/>
                    <a:lstStyle/>
                    <a:p>
                      <a:pPr algn="ctr"/>
                      <a:r>
                        <a:rPr kumimoji="1" lang="ja-JP" altLang="en-US" dirty="0"/>
                        <a:t>翌</a:t>
                      </a:r>
                      <a:r>
                        <a:rPr kumimoji="1" lang="en-US" altLang="ja-JP" dirty="0"/>
                        <a:t>1</a:t>
                      </a:r>
                      <a:r>
                        <a:rPr kumimoji="1" lang="ja-JP" altLang="en-US" dirty="0"/>
                        <a:t>月</a:t>
                      </a:r>
                    </a:p>
                  </a:txBody>
                  <a:tcPr anchor="ct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046745773"/>
                  </a:ext>
                </a:extLst>
              </a:tr>
            </a:tbl>
          </a:graphicData>
        </a:graphic>
      </p:graphicFrame>
      <p:sp>
        <p:nvSpPr>
          <p:cNvPr id="8" name="フローチャート: 結合子 7">
            <a:extLst>
              <a:ext uri="{FF2B5EF4-FFF2-40B4-BE49-F238E27FC236}">
                <a16:creationId xmlns:a16="http://schemas.microsoft.com/office/drawing/2014/main" id="{94D32C3A-8BFE-4074-95B9-C156E8FDA7B4}"/>
              </a:ext>
            </a:extLst>
          </p:cNvPr>
          <p:cNvSpPr/>
          <p:nvPr/>
        </p:nvSpPr>
        <p:spPr>
          <a:xfrm>
            <a:off x="2399253" y="2022958"/>
            <a:ext cx="134224" cy="13422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0" name="直線矢印コネクタ 9">
            <a:extLst>
              <a:ext uri="{FF2B5EF4-FFF2-40B4-BE49-F238E27FC236}">
                <a16:creationId xmlns:a16="http://schemas.microsoft.com/office/drawing/2014/main" id="{2400F575-BADB-4FA0-9429-BE3226B21BC2}"/>
              </a:ext>
            </a:extLst>
          </p:cNvPr>
          <p:cNvCxnSpPr/>
          <p:nvPr/>
        </p:nvCxnSpPr>
        <p:spPr>
          <a:xfrm>
            <a:off x="1795244" y="2090069"/>
            <a:ext cx="604009"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星: 4 pt 10">
            <a:extLst>
              <a:ext uri="{FF2B5EF4-FFF2-40B4-BE49-F238E27FC236}">
                <a16:creationId xmlns:a16="http://schemas.microsoft.com/office/drawing/2014/main" id="{2B11D55C-34A7-4940-B442-247E9B6F8470}"/>
              </a:ext>
            </a:extLst>
          </p:cNvPr>
          <p:cNvSpPr/>
          <p:nvPr/>
        </p:nvSpPr>
        <p:spPr>
          <a:xfrm>
            <a:off x="3078479" y="1945099"/>
            <a:ext cx="288000" cy="288000"/>
          </a:xfrm>
          <a:prstGeom prst="star4">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2" name="直線矢印コネクタ 11">
            <a:extLst>
              <a:ext uri="{FF2B5EF4-FFF2-40B4-BE49-F238E27FC236}">
                <a16:creationId xmlns:a16="http://schemas.microsoft.com/office/drawing/2014/main" id="{FE204F40-061C-4962-98B4-1084807BD309}"/>
              </a:ext>
            </a:extLst>
          </p:cNvPr>
          <p:cNvCxnSpPr>
            <a:cxnSpLocks/>
          </p:cNvCxnSpPr>
          <p:nvPr/>
        </p:nvCxnSpPr>
        <p:spPr>
          <a:xfrm>
            <a:off x="3281493" y="2090069"/>
            <a:ext cx="1475065"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14" name="テキスト ボックス 13">
            <a:extLst>
              <a:ext uri="{FF2B5EF4-FFF2-40B4-BE49-F238E27FC236}">
                <a16:creationId xmlns:a16="http://schemas.microsoft.com/office/drawing/2014/main" id="{E82122C4-4EA4-475A-A66F-2476ED35967A}"/>
              </a:ext>
            </a:extLst>
          </p:cNvPr>
          <p:cNvSpPr txBox="1"/>
          <p:nvPr/>
        </p:nvSpPr>
        <p:spPr>
          <a:xfrm>
            <a:off x="4296103" y="2618783"/>
            <a:ext cx="90776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締め切り日</a:t>
            </a:r>
          </a:p>
        </p:txBody>
      </p:sp>
      <p:sp>
        <p:nvSpPr>
          <p:cNvPr id="15" name="テキスト ボックス 14">
            <a:extLst>
              <a:ext uri="{FF2B5EF4-FFF2-40B4-BE49-F238E27FC236}">
                <a16:creationId xmlns:a16="http://schemas.microsoft.com/office/drawing/2014/main" id="{F350137F-943A-4E82-A3DB-C075FB37EE40}"/>
              </a:ext>
            </a:extLst>
          </p:cNvPr>
          <p:cNvSpPr txBox="1"/>
          <p:nvPr/>
        </p:nvSpPr>
        <p:spPr>
          <a:xfrm>
            <a:off x="5160166" y="2611585"/>
            <a:ext cx="76083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審査開始</a:t>
            </a:r>
          </a:p>
        </p:txBody>
      </p:sp>
      <p:sp>
        <p:nvSpPr>
          <p:cNvPr id="16" name="フローチャート: 結合子 15">
            <a:extLst>
              <a:ext uri="{FF2B5EF4-FFF2-40B4-BE49-F238E27FC236}">
                <a16:creationId xmlns:a16="http://schemas.microsoft.com/office/drawing/2014/main" id="{85C58731-5DA7-41A2-8C60-095A716BFC09}"/>
              </a:ext>
            </a:extLst>
          </p:cNvPr>
          <p:cNvSpPr/>
          <p:nvPr/>
        </p:nvSpPr>
        <p:spPr>
          <a:xfrm>
            <a:off x="4716015" y="2477362"/>
            <a:ext cx="134224" cy="134223"/>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7" name="直線矢印コネクタ 16">
            <a:extLst>
              <a:ext uri="{FF2B5EF4-FFF2-40B4-BE49-F238E27FC236}">
                <a16:creationId xmlns:a16="http://schemas.microsoft.com/office/drawing/2014/main" id="{911EAF1A-7932-437C-834C-EE8201CF49FB}"/>
              </a:ext>
            </a:extLst>
          </p:cNvPr>
          <p:cNvCxnSpPr>
            <a:cxnSpLocks/>
          </p:cNvCxnSpPr>
          <p:nvPr/>
        </p:nvCxnSpPr>
        <p:spPr>
          <a:xfrm>
            <a:off x="2466365" y="2544473"/>
            <a:ext cx="224965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8" name="星: 4 pt 17">
            <a:extLst>
              <a:ext uri="{FF2B5EF4-FFF2-40B4-BE49-F238E27FC236}">
                <a16:creationId xmlns:a16="http://schemas.microsoft.com/office/drawing/2014/main" id="{D7BA6860-6913-4FB5-8196-73C108EFA07B}"/>
              </a:ext>
            </a:extLst>
          </p:cNvPr>
          <p:cNvSpPr/>
          <p:nvPr/>
        </p:nvSpPr>
        <p:spPr>
          <a:xfrm>
            <a:off x="5369796" y="2405620"/>
            <a:ext cx="288000" cy="288000"/>
          </a:xfrm>
          <a:prstGeom prst="star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9" name="直線矢印コネクタ 18">
            <a:extLst>
              <a:ext uri="{FF2B5EF4-FFF2-40B4-BE49-F238E27FC236}">
                <a16:creationId xmlns:a16="http://schemas.microsoft.com/office/drawing/2014/main" id="{EC72CBEE-5348-4DC7-A2A2-EFC40E559924}"/>
              </a:ext>
            </a:extLst>
          </p:cNvPr>
          <p:cNvCxnSpPr>
            <a:cxnSpLocks/>
          </p:cNvCxnSpPr>
          <p:nvPr/>
        </p:nvCxnSpPr>
        <p:spPr>
          <a:xfrm>
            <a:off x="5598255" y="2544473"/>
            <a:ext cx="1475065"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20" name="テキスト ボックス 19">
            <a:extLst>
              <a:ext uri="{FF2B5EF4-FFF2-40B4-BE49-F238E27FC236}">
                <a16:creationId xmlns:a16="http://schemas.microsoft.com/office/drawing/2014/main" id="{B432A566-D571-4423-B0D1-4EEBBD2DE2C5}"/>
              </a:ext>
            </a:extLst>
          </p:cNvPr>
          <p:cNvSpPr txBox="1"/>
          <p:nvPr/>
        </p:nvSpPr>
        <p:spPr>
          <a:xfrm>
            <a:off x="1903999" y="2171785"/>
            <a:ext cx="88480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締め切り日</a:t>
            </a:r>
          </a:p>
        </p:txBody>
      </p:sp>
      <p:sp>
        <p:nvSpPr>
          <p:cNvPr id="21" name="テキスト ボックス 20">
            <a:extLst>
              <a:ext uri="{FF2B5EF4-FFF2-40B4-BE49-F238E27FC236}">
                <a16:creationId xmlns:a16="http://schemas.microsoft.com/office/drawing/2014/main" id="{879B1036-5155-42CB-8271-832CC5954B3B}"/>
              </a:ext>
            </a:extLst>
          </p:cNvPr>
          <p:cNvSpPr txBox="1"/>
          <p:nvPr/>
        </p:nvSpPr>
        <p:spPr>
          <a:xfrm>
            <a:off x="2948495" y="2171785"/>
            <a:ext cx="76083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審査開始</a:t>
            </a:r>
          </a:p>
        </p:txBody>
      </p:sp>
      <p:sp>
        <p:nvSpPr>
          <p:cNvPr id="23" name="テキスト ボックス 22">
            <a:extLst>
              <a:ext uri="{FF2B5EF4-FFF2-40B4-BE49-F238E27FC236}">
                <a16:creationId xmlns:a16="http://schemas.microsoft.com/office/drawing/2014/main" id="{92386C29-DB63-4F70-8E0F-1FDB1232E445}"/>
              </a:ext>
            </a:extLst>
          </p:cNvPr>
          <p:cNvSpPr txBox="1"/>
          <p:nvPr/>
        </p:nvSpPr>
        <p:spPr>
          <a:xfrm>
            <a:off x="6552740" y="3106896"/>
            <a:ext cx="947020"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締め切り日</a:t>
            </a:r>
          </a:p>
        </p:txBody>
      </p:sp>
      <p:sp>
        <p:nvSpPr>
          <p:cNvPr id="24" name="テキスト ボックス 23">
            <a:extLst>
              <a:ext uri="{FF2B5EF4-FFF2-40B4-BE49-F238E27FC236}">
                <a16:creationId xmlns:a16="http://schemas.microsoft.com/office/drawing/2014/main" id="{FB4BBBF0-F533-4B98-829F-2E74FFA6AFFA}"/>
              </a:ext>
            </a:extLst>
          </p:cNvPr>
          <p:cNvSpPr txBox="1"/>
          <p:nvPr/>
        </p:nvSpPr>
        <p:spPr>
          <a:xfrm>
            <a:off x="7450359" y="3108087"/>
            <a:ext cx="76083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審査開始</a:t>
            </a:r>
          </a:p>
        </p:txBody>
      </p:sp>
      <p:sp>
        <p:nvSpPr>
          <p:cNvPr id="25" name="フローチャート: 結合子 24">
            <a:extLst>
              <a:ext uri="{FF2B5EF4-FFF2-40B4-BE49-F238E27FC236}">
                <a16:creationId xmlns:a16="http://schemas.microsoft.com/office/drawing/2014/main" id="{EEA483E4-0736-4D22-A793-D6812E00C8FF}"/>
              </a:ext>
            </a:extLst>
          </p:cNvPr>
          <p:cNvSpPr/>
          <p:nvPr/>
        </p:nvSpPr>
        <p:spPr>
          <a:xfrm>
            <a:off x="7006208" y="2973864"/>
            <a:ext cx="134224" cy="134223"/>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26" name="直線矢印コネクタ 25">
            <a:extLst>
              <a:ext uri="{FF2B5EF4-FFF2-40B4-BE49-F238E27FC236}">
                <a16:creationId xmlns:a16="http://schemas.microsoft.com/office/drawing/2014/main" id="{637FFF36-A60E-4E5D-B873-89B1CCD12623}"/>
              </a:ext>
            </a:extLst>
          </p:cNvPr>
          <p:cNvCxnSpPr>
            <a:cxnSpLocks/>
          </p:cNvCxnSpPr>
          <p:nvPr/>
        </p:nvCxnSpPr>
        <p:spPr>
          <a:xfrm>
            <a:off x="4756558" y="3040975"/>
            <a:ext cx="224965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7" name="星: 4 pt 26">
            <a:extLst>
              <a:ext uri="{FF2B5EF4-FFF2-40B4-BE49-F238E27FC236}">
                <a16:creationId xmlns:a16="http://schemas.microsoft.com/office/drawing/2014/main" id="{27EF6B3D-0CCC-4300-80ED-FAE759BD62E0}"/>
              </a:ext>
            </a:extLst>
          </p:cNvPr>
          <p:cNvSpPr/>
          <p:nvPr/>
        </p:nvSpPr>
        <p:spPr>
          <a:xfrm>
            <a:off x="7619898" y="2894449"/>
            <a:ext cx="288000" cy="288000"/>
          </a:xfrm>
          <a:prstGeom prst="star4">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28" name="直線矢印コネクタ 27">
            <a:extLst>
              <a:ext uri="{FF2B5EF4-FFF2-40B4-BE49-F238E27FC236}">
                <a16:creationId xmlns:a16="http://schemas.microsoft.com/office/drawing/2014/main" id="{95F0BBA3-F032-4FF2-955A-8AB9C1E1033C}"/>
              </a:ext>
            </a:extLst>
          </p:cNvPr>
          <p:cNvCxnSpPr>
            <a:cxnSpLocks/>
          </p:cNvCxnSpPr>
          <p:nvPr/>
        </p:nvCxnSpPr>
        <p:spPr>
          <a:xfrm>
            <a:off x="7888448" y="3040975"/>
            <a:ext cx="1475065"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29" name="テキスト ボックス 28">
            <a:extLst>
              <a:ext uri="{FF2B5EF4-FFF2-40B4-BE49-F238E27FC236}">
                <a16:creationId xmlns:a16="http://schemas.microsoft.com/office/drawing/2014/main" id="{FCEDC50B-4B30-4BE1-8E9B-8B2286A2E92E}"/>
              </a:ext>
            </a:extLst>
          </p:cNvPr>
          <p:cNvSpPr txBox="1"/>
          <p:nvPr/>
        </p:nvSpPr>
        <p:spPr>
          <a:xfrm>
            <a:off x="9020503" y="3544522"/>
            <a:ext cx="954007"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締め切り日</a:t>
            </a:r>
          </a:p>
        </p:txBody>
      </p:sp>
      <p:sp>
        <p:nvSpPr>
          <p:cNvPr id="30" name="テキスト ボックス 29">
            <a:extLst>
              <a:ext uri="{FF2B5EF4-FFF2-40B4-BE49-F238E27FC236}">
                <a16:creationId xmlns:a16="http://schemas.microsoft.com/office/drawing/2014/main" id="{23565B63-A4F3-4F85-93A7-3C2C4D999E19}"/>
              </a:ext>
            </a:extLst>
          </p:cNvPr>
          <p:cNvSpPr txBox="1"/>
          <p:nvPr/>
        </p:nvSpPr>
        <p:spPr>
          <a:xfrm>
            <a:off x="9851011" y="3537324"/>
            <a:ext cx="76083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審査開始</a:t>
            </a:r>
          </a:p>
        </p:txBody>
      </p:sp>
      <p:sp>
        <p:nvSpPr>
          <p:cNvPr id="31" name="フローチャート: 結合子 30">
            <a:extLst>
              <a:ext uri="{FF2B5EF4-FFF2-40B4-BE49-F238E27FC236}">
                <a16:creationId xmlns:a16="http://schemas.microsoft.com/office/drawing/2014/main" id="{8058166B-1204-450E-B547-A4FC42CF3DD0}"/>
              </a:ext>
            </a:extLst>
          </p:cNvPr>
          <p:cNvSpPr/>
          <p:nvPr/>
        </p:nvSpPr>
        <p:spPr>
          <a:xfrm>
            <a:off x="9406860" y="3403101"/>
            <a:ext cx="134224" cy="134223"/>
          </a:xfrm>
          <a:prstGeom prst="flowChartConnector">
            <a:avLst/>
          </a:prstGeom>
          <a:solidFill>
            <a:srgbClr val="7030A0"/>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32" name="直線矢印コネクタ 31">
            <a:extLst>
              <a:ext uri="{FF2B5EF4-FFF2-40B4-BE49-F238E27FC236}">
                <a16:creationId xmlns:a16="http://schemas.microsoft.com/office/drawing/2014/main" id="{1E2A6A0D-B9F0-47C2-B4C7-D50EC24C2190}"/>
              </a:ext>
            </a:extLst>
          </p:cNvPr>
          <p:cNvCxnSpPr>
            <a:cxnSpLocks/>
          </p:cNvCxnSpPr>
          <p:nvPr/>
        </p:nvCxnSpPr>
        <p:spPr>
          <a:xfrm>
            <a:off x="7157210" y="3470212"/>
            <a:ext cx="224965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3" name="星: 4 pt 32">
            <a:extLst>
              <a:ext uri="{FF2B5EF4-FFF2-40B4-BE49-F238E27FC236}">
                <a16:creationId xmlns:a16="http://schemas.microsoft.com/office/drawing/2014/main" id="{9B1B50AD-C52E-42F6-BE8D-F0C464FC390A}"/>
              </a:ext>
            </a:extLst>
          </p:cNvPr>
          <p:cNvSpPr/>
          <p:nvPr/>
        </p:nvSpPr>
        <p:spPr>
          <a:xfrm>
            <a:off x="10060518" y="3326212"/>
            <a:ext cx="288000" cy="288000"/>
          </a:xfrm>
          <a:prstGeom prst="star4">
            <a:avLst/>
          </a:prstGeom>
          <a:solidFill>
            <a:srgbClr val="7030A0"/>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34" name="直線矢印コネクタ 33">
            <a:extLst>
              <a:ext uri="{FF2B5EF4-FFF2-40B4-BE49-F238E27FC236}">
                <a16:creationId xmlns:a16="http://schemas.microsoft.com/office/drawing/2014/main" id="{8D10F5C4-997D-42AE-8E9E-CC0B814912D0}"/>
              </a:ext>
            </a:extLst>
          </p:cNvPr>
          <p:cNvCxnSpPr>
            <a:cxnSpLocks/>
          </p:cNvCxnSpPr>
          <p:nvPr/>
        </p:nvCxnSpPr>
        <p:spPr>
          <a:xfrm>
            <a:off x="10289100" y="3470212"/>
            <a:ext cx="1475065"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35" name="二等辺三角形 34">
            <a:extLst>
              <a:ext uri="{FF2B5EF4-FFF2-40B4-BE49-F238E27FC236}">
                <a16:creationId xmlns:a16="http://schemas.microsoft.com/office/drawing/2014/main" id="{952B64A0-6E2A-44B8-8B60-C96B293BF175}"/>
              </a:ext>
            </a:extLst>
          </p:cNvPr>
          <p:cNvSpPr/>
          <p:nvPr/>
        </p:nvSpPr>
        <p:spPr>
          <a:xfrm>
            <a:off x="3328913" y="2477362"/>
            <a:ext cx="134224" cy="107652"/>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7" name="二等辺三角形 36">
            <a:extLst>
              <a:ext uri="{FF2B5EF4-FFF2-40B4-BE49-F238E27FC236}">
                <a16:creationId xmlns:a16="http://schemas.microsoft.com/office/drawing/2014/main" id="{99E8D4B3-3014-44C1-A8FC-7AA1BA0DDB10}"/>
              </a:ext>
            </a:extLst>
          </p:cNvPr>
          <p:cNvSpPr/>
          <p:nvPr/>
        </p:nvSpPr>
        <p:spPr>
          <a:xfrm>
            <a:off x="5611549" y="2984825"/>
            <a:ext cx="134224" cy="107652"/>
          </a:xfrm>
          <a:prstGeom prst="triangle">
            <a:avLst/>
          </a:prstGeom>
          <a:solidFill>
            <a:srgbClr val="7030A0"/>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8" name="二等辺三角形 37">
            <a:extLst>
              <a:ext uri="{FF2B5EF4-FFF2-40B4-BE49-F238E27FC236}">
                <a16:creationId xmlns:a16="http://schemas.microsoft.com/office/drawing/2014/main" id="{D6FAFA9C-D7AA-4AD2-8A9C-212F7B980D23}"/>
              </a:ext>
            </a:extLst>
          </p:cNvPr>
          <p:cNvSpPr/>
          <p:nvPr/>
        </p:nvSpPr>
        <p:spPr>
          <a:xfrm>
            <a:off x="7864096" y="3429672"/>
            <a:ext cx="134224" cy="107652"/>
          </a:xfrm>
          <a:prstGeom prst="triangle">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9" name="フローチャート: 結合子 38">
            <a:extLst>
              <a:ext uri="{FF2B5EF4-FFF2-40B4-BE49-F238E27FC236}">
                <a16:creationId xmlns:a16="http://schemas.microsoft.com/office/drawing/2014/main" id="{7D811081-FDF4-4BEF-932A-040AFF8B319F}"/>
              </a:ext>
            </a:extLst>
          </p:cNvPr>
          <p:cNvSpPr/>
          <p:nvPr/>
        </p:nvSpPr>
        <p:spPr>
          <a:xfrm>
            <a:off x="11710500" y="3898825"/>
            <a:ext cx="134224" cy="134223"/>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0" name="直線矢印コネクタ 39">
            <a:extLst>
              <a:ext uri="{FF2B5EF4-FFF2-40B4-BE49-F238E27FC236}">
                <a16:creationId xmlns:a16="http://schemas.microsoft.com/office/drawing/2014/main" id="{C5512AAA-63B4-4C16-8A0C-E589748E6C0D}"/>
              </a:ext>
            </a:extLst>
          </p:cNvPr>
          <p:cNvCxnSpPr>
            <a:cxnSpLocks/>
          </p:cNvCxnSpPr>
          <p:nvPr/>
        </p:nvCxnSpPr>
        <p:spPr>
          <a:xfrm>
            <a:off x="9479560" y="3965936"/>
            <a:ext cx="223094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1" name="テキスト ボックス 40">
            <a:extLst>
              <a:ext uri="{FF2B5EF4-FFF2-40B4-BE49-F238E27FC236}">
                <a16:creationId xmlns:a16="http://schemas.microsoft.com/office/drawing/2014/main" id="{9D3FA07A-8696-41A0-AF13-4AE1F8D197D9}"/>
              </a:ext>
            </a:extLst>
          </p:cNvPr>
          <p:cNvSpPr txBox="1"/>
          <p:nvPr/>
        </p:nvSpPr>
        <p:spPr>
          <a:xfrm>
            <a:off x="11120710" y="4047652"/>
            <a:ext cx="88393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締め切り日</a:t>
            </a:r>
          </a:p>
        </p:txBody>
      </p:sp>
      <p:sp>
        <p:nvSpPr>
          <p:cNvPr id="42" name="二等辺三角形 41">
            <a:extLst>
              <a:ext uri="{FF2B5EF4-FFF2-40B4-BE49-F238E27FC236}">
                <a16:creationId xmlns:a16="http://schemas.microsoft.com/office/drawing/2014/main" id="{5F31E666-9D1D-4102-AC7F-C0EF4DFC5AE1}"/>
              </a:ext>
            </a:extLst>
          </p:cNvPr>
          <p:cNvSpPr/>
          <p:nvPr/>
        </p:nvSpPr>
        <p:spPr>
          <a:xfrm>
            <a:off x="10611847" y="3912110"/>
            <a:ext cx="134224" cy="107652"/>
          </a:xfrm>
          <a:prstGeom prst="triangl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0" name="二等辺三角形 99">
            <a:extLst>
              <a:ext uri="{FF2B5EF4-FFF2-40B4-BE49-F238E27FC236}">
                <a16:creationId xmlns:a16="http://schemas.microsoft.com/office/drawing/2014/main" id="{AC20C844-B73C-4513-8130-311EBF16FFF7}"/>
              </a:ext>
            </a:extLst>
          </p:cNvPr>
          <p:cNvSpPr/>
          <p:nvPr/>
        </p:nvSpPr>
        <p:spPr>
          <a:xfrm>
            <a:off x="756407" y="4470449"/>
            <a:ext cx="134224" cy="107652"/>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1" name="テキスト ボックス 100">
            <a:extLst>
              <a:ext uri="{FF2B5EF4-FFF2-40B4-BE49-F238E27FC236}">
                <a16:creationId xmlns:a16="http://schemas.microsoft.com/office/drawing/2014/main" id="{E690F0CA-2333-49E8-AA25-59936D12D7F9}"/>
              </a:ext>
            </a:extLst>
          </p:cNvPr>
          <p:cNvSpPr txBox="1"/>
          <p:nvPr/>
        </p:nvSpPr>
        <p:spPr>
          <a:xfrm>
            <a:off x="913936" y="4428111"/>
            <a:ext cx="1485317"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一次申請結果通知日</a:t>
            </a:r>
          </a:p>
        </p:txBody>
      </p:sp>
      <p:sp>
        <p:nvSpPr>
          <p:cNvPr id="102" name="正方形/長方形 101">
            <a:extLst>
              <a:ext uri="{FF2B5EF4-FFF2-40B4-BE49-F238E27FC236}">
                <a16:creationId xmlns:a16="http://schemas.microsoft.com/office/drawing/2014/main" id="{FD9FB36B-2FF8-4BEE-AD68-5A0623216919}"/>
              </a:ext>
            </a:extLst>
          </p:cNvPr>
          <p:cNvSpPr/>
          <p:nvPr/>
        </p:nvSpPr>
        <p:spPr>
          <a:xfrm>
            <a:off x="664596" y="4921009"/>
            <a:ext cx="11240985" cy="150810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申請から契約締結までのプロセス</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一次審査通過通知後、初回に開催される二次審査あるいは</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回先の二次審査の締め切り日までに二次申請が受理される必要があります</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例：</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3</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15</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日に一次審査通過の結果通知を受けた場合は、</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4</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月下旬（</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3</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31</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日締め切り）及び</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7</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月下旬（</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6</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30</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日締め切り）の</a:t>
            </a:r>
            <a:r>
              <a:rPr kumimoji="1" lang="en-US" altLang="ja-JP"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2</a:t>
            </a:r>
            <a:r>
              <a:rPr kumimoji="1" lang="ja-JP" altLang="en-US" sz="16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回の二次審査が対象となります</a:t>
            </a:r>
          </a:p>
        </p:txBody>
      </p:sp>
      <p:sp>
        <p:nvSpPr>
          <p:cNvPr id="3" name="正方形/長方形 2">
            <a:extLst>
              <a:ext uri="{FF2B5EF4-FFF2-40B4-BE49-F238E27FC236}">
                <a16:creationId xmlns:a16="http://schemas.microsoft.com/office/drawing/2014/main" id="{9BF796D6-0385-454D-A835-1528AB1B3125}"/>
              </a:ext>
            </a:extLst>
          </p:cNvPr>
          <p:cNvSpPr/>
          <p:nvPr/>
        </p:nvSpPr>
        <p:spPr>
          <a:xfrm>
            <a:off x="10228392" y="6423241"/>
            <a:ext cx="1742785"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＊申請要項</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7.</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a:extLst>
              <a:ext uri="{FF2B5EF4-FFF2-40B4-BE49-F238E27FC236}">
                <a16:creationId xmlns:a16="http://schemas.microsoft.com/office/drawing/2014/main" id="{2D04697E-F5D1-4CC4-BC68-A1058D2BAF13}"/>
              </a:ext>
            </a:extLst>
          </p:cNvPr>
          <p:cNvSpPr/>
          <p:nvPr/>
        </p:nvSpPr>
        <p:spPr>
          <a:xfrm>
            <a:off x="664596" y="796507"/>
            <a:ext cx="3057247" cy="523220"/>
          </a:xfrm>
          <a:prstGeom prst="rect">
            <a:avLst/>
          </a:prstGeom>
        </p:spPr>
        <p:txBody>
          <a:bodyPr wrap="non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Arial" pitchFamily="34" charset="0"/>
                <a:ea typeface="Meiryo UI" panose="020B0604030504040204" pitchFamily="50" charset="-128"/>
                <a:cs typeface="Arial" pitchFamily="34" charset="0"/>
              </a:rPr>
              <a:t>二次審査申請期間</a:t>
            </a:r>
          </a:p>
        </p:txBody>
      </p:sp>
      <p:sp>
        <p:nvSpPr>
          <p:cNvPr id="2" name="矢印: 五方向 1">
            <a:extLst>
              <a:ext uri="{FF2B5EF4-FFF2-40B4-BE49-F238E27FC236}">
                <a16:creationId xmlns:a16="http://schemas.microsoft.com/office/drawing/2014/main" id="{EE223ED8-707D-4F09-ACE7-81CE143F1E00}"/>
              </a:ext>
            </a:extLst>
          </p:cNvPr>
          <p:cNvSpPr/>
          <p:nvPr/>
        </p:nvSpPr>
        <p:spPr>
          <a:xfrm>
            <a:off x="1795244" y="2179287"/>
            <a:ext cx="2920771" cy="487752"/>
          </a:xfrm>
          <a:prstGeom prst="homePlate">
            <a:avLst/>
          </a:prstGeom>
          <a:solidFill>
            <a:schemeClr val="accent6">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accent6">
                  <a:lumMod val="40000"/>
                  <a:lumOff val="60000"/>
                </a:schemeClr>
              </a:solidFill>
              <a:effectLst/>
              <a:highlight>
                <a:srgbClr val="00FF00"/>
              </a:highlight>
              <a:uLnTx/>
              <a:uFillTx/>
              <a:latin typeface="游ゴシック" panose="020F0502020204030204"/>
              <a:ea typeface="游ゴシック" panose="020B0400000000000000" pitchFamily="50" charset="-128"/>
              <a:cs typeface="+mn-cs"/>
            </a:endParaRPr>
          </a:p>
        </p:txBody>
      </p:sp>
      <p:sp>
        <p:nvSpPr>
          <p:cNvPr id="46" name="矢印: 五方向 45">
            <a:extLst>
              <a:ext uri="{FF2B5EF4-FFF2-40B4-BE49-F238E27FC236}">
                <a16:creationId xmlns:a16="http://schemas.microsoft.com/office/drawing/2014/main" id="{170A77BF-9E0F-4683-896D-ACB7034C78D0}"/>
              </a:ext>
            </a:extLst>
          </p:cNvPr>
          <p:cNvSpPr/>
          <p:nvPr/>
        </p:nvSpPr>
        <p:spPr>
          <a:xfrm>
            <a:off x="3355133" y="2722196"/>
            <a:ext cx="3651075" cy="487752"/>
          </a:xfrm>
          <a:prstGeom prst="homePlate">
            <a:avLst/>
          </a:prstGeom>
          <a:solidFill>
            <a:schemeClr val="accent2">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矢印: 五方向 46">
            <a:extLst>
              <a:ext uri="{FF2B5EF4-FFF2-40B4-BE49-F238E27FC236}">
                <a16:creationId xmlns:a16="http://schemas.microsoft.com/office/drawing/2014/main" id="{30659784-8AD0-4C5E-B92E-DF68E2494FCD}"/>
              </a:ext>
            </a:extLst>
          </p:cNvPr>
          <p:cNvSpPr/>
          <p:nvPr/>
        </p:nvSpPr>
        <p:spPr>
          <a:xfrm>
            <a:off x="5652296" y="3253205"/>
            <a:ext cx="3728199" cy="487752"/>
          </a:xfrm>
          <a:prstGeom prst="homePlate">
            <a:avLst/>
          </a:prstGeom>
          <a:solidFill>
            <a:srgbClr val="7030A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矢印: 五方向 47">
            <a:extLst>
              <a:ext uri="{FF2B5EF4-FFF2-40B4-BE49-F238E27FC236}">
                <a16:creationId xmlns:a16="http://schemas.microsoft.com/office/drawing/2014/main" id="{DF36C15D-A351-42C6-8088-B3F25AB1DA75}"/>
              </a:ext>
            </a:extLst>
          </p:cNvPr>
          <p:cNvSpPr/>
          <p:nvPr/>
        </p:nvSpPr>
        <p:spPr>
          <a:xfrm>
            <a:off x="7900750" y="3793008"/>
            <a:ext cx="3809750" cy="487752"/>
          </a:xfrm>
          <a:prstGeom prst="homePlate">
            <a:avLst/>
          </a:prstGeom>
          <a:solidFill>
            <a:schemeClr val="accent4">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AAA2148A-CA0B-4182-9F8F-8B9CAF384E1E}"/>
              </a:ext>
            </a:extLst>
          </p:cNvPr>
          <p:cNvSpPr txBox="1"/>
          <p:nvPr/>
        </p:nvSpPr>
        <p:spPr>
          <a:xfrm>
            <a:off x="5015880" y="845637"/>
            <a:ext cx="2967479" cy="369332"/>
          </a:xfrm>
          <a:prstGeom prst="rect">
            <a:avLst/>
          </a:prstGeom>
          <a:noFill/>
        </p:spPr>
        <p:txBody>
          <a:bodyPr wrap="none" rtlCol="0">
            <a:spAutoFit/>
          </a:bodyPr>
          <a:lstStyle/>
          <a:p>
            <a:r>
              <a:rPr kumimoji="1" lang="ja-JP" altLang="en-US" sz="1800" dirty="0"/>
              <a:t>●締め切り日　✦　審査開始</a:t>
            </a:r>
          </a:p>
        </p:txBody>
      </p:sp>
    </p:spTree>
    <p:extLst>
      <p:ext uri="{BB962C8B-B14F-4D97-AF65-F5344CB8AC3E}">
        <p14:creationId xmlns:p14="http://schemas.microsoft.com/office/powerpoint/2010/main" val="365610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2199221" y="2135193"/>
            <a:ext cx="8993716" cy="984885"/>
          </a:xfrm>
        </p:spPr>
        <p:txBody>
          <a:bodyPr/>
          <a:lstStyle/>
          <a:p>
            <a:r>
              <a:rPr kumimoji="1" lang="ja-JP" altLang="en-US" sz="3200" dirty="0">
                <a:solidFill>
                  <a:schemeClr val="tx1"/>
                </a:solidFill>
              </a:rPr>
              <a:t>研究者主導臨床研究</a:t>
            </a:r>
            <a:r>
              <a:rPr kumimoji="1" lang="ja-JP" altLang="en-US" sz="3200" dirty="0"/>
              <a:t>　</a:t>
            </a:r>
            <a:r>
              <a:rPr kumimoji="1" lang="ja-JP" altLang="en-US" sz="3200" dirty="0">
                <a:solidFill>
                  <a:schemeClr val="tx1"/>
                </a:solidFill>
              </a:rPr>
              <a:t>二次審査資料</a:t>
            </a:r>
            <a:br>
              <a:rPr kumimoji="1" lang="en-US" altLang="ja-JP" sz="3200" dirty="0">
                <a:solidFill>
                  <a:schemeClr val="tx1"/>
                </a:solidFill>
              </a:rPr>
            </a:br>
            <a:r>
              <a:rPr kumimoji="1" lang="en-US" altLang="ja-JP" sz="3200" dirty="0"/>
              <a:t>[ </a:t>
            </a:r>
            <a:r>
              <a:rPr kumimoji="1" lang="ja-JP" altLang="en-US" sz="3200" dirty="0"/>
              <a:t>研究名 </a:t>
            </a:r>
            <a:r>
              <a:rPr kumimoji="1" lang="en-US" altLang="ja-JP" sz="3200" dirty="0"/>
              <a:t>]</a:t>
            </a:r>
            <a:endParaRPr kumimoji="1" lang="ja-JP" altLang="en-US" sz="3200" dirty="0">
              <a:solidFill>
                <a:schemeClr val="tx1"/>
              </a:solidFill>
            </a:endParaRPr>
          </a:p>
        </p:txBody>
      </p:sp>
      <p:sp>
        <p:nvSpPr>
          <p:cNvPr id="5" name="テキスト ボックス 4"/>
          <p:cNvSpPr txBox="1"/>
          <p:nvPr/>
        </p:nvSpPr>
        <p:spPr bwMode="auto">
          <a:xfrm>
            <a:off x="5087888" y="4869160"/>
            <a:ext cx="6336704" cy="16089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rtlCol="0">
            <a:spAutoFit/>
          </a:bodyPr>
          <a:lstStyle/>
          <a:p>
            <a:pPr>
              <a:lnSpc>
                <a:spcPct val="110000"/>
              </a:lnSpc>
              <a:tabLst>
                <a:tab pos="1524000" algn="l"/>
              </a:tabLst>
            </a:pPr>
            <a:r>
              <a:rPr lang="ja-JP" altLang="en-US" sz="1800" dirty="0">
                <a:latin typeface="+mj-lt"/>
                <a:ea typeface="+mn-ea"/>
                <a:cs typeface="A-OTF 新ゴ Pro R" charset="0"/>
              </a:rPr>
              <a:t>作成</a:t>
            </a:r>
            <a:r>
              <a:rPr lang="en-US" altLang="ja-JP" sz="1800" dirty="0">
                <a:latin typeface="+mj-lt"/>
                <a:ea typeface="+mn-ea"/>
                <a:cs typeface="A-OTF 新ゴ Pro R" charset="0"/>
              </a:rPr>
              <a:t>	</a:t>
            </a:r>
            <a:r>
              <a:rPr lang="ja-JP" altLang="en-US" sz="1800" dirty="0">
                <a:latin typeface="+mj-lt"/>
                <a:ea typeface="+mn-ea"/>
                <a:cs typeface="A-OTF 新ゴ Pro R" charset="0"/>
              </a:rPr>
              <a:t>：西暦　　　年　月　日</a:t>
            </a:r>
            <a:endParaRPr lang="en-US" altLang="ja-JP" sz="1800" dirty="0">
              <a:latin typeface="+mj-lt"/>
              <a:ea typeface="+mn-ea"/>
              <a:cs typeface="A-OTF 新ゴ Pro R" charset="0"/>
            </a:endParaRPr>
          </a:p>
          <a:p>
            <a:pPr>
              <a:lnSpc>
                <a:spcPct val="110000"/>
              </a:lnSpc>
              <a:tabLst>
                <a:tab pos="1524000" algn="l"/>
              </a:tabLst>
            </a:pPr>
            <a:r>
              <a:rPr lang="ja-JP" altLang="en-US" sz="1800" dirty="0">
                <a:latin typeface="+mj-lt"/>
                <a:ea typeface="+mn-ea"/>
                <a:cs typeface="A-OTF 新ゴ Pro R" charset="0"/>
              </a:rPr>
              <a:t>申請医師</a:t>
            </a:r>
            <a:r>
              <a:rPr lang="en-US" altLang="ja-JP" sz="1800" dirty="0">
                <a:latin typeface="+mj-lt"/>
                <a:ea typeface="+mn-ea"/>
                <a:cs typeface="A-OTF 新ゴ Pro R" charset="0"/>
              </a:rPr>
              <a:t>	</a:t>
            </a:r>
            <a:r>
              <a:rPr lang="ja-JP" altLang="en-US" sz="1800" dirty="0">
                <a:latin typeface="+mj-lt"/>
                <a:ea typeface="+mn-ea"/>
                <a:cs typeface="A-OTF 新ゴ Pro R" charset="0"/>
              </a:rPr>
              <a:t>：</a:t>
            </a:r>
            <a:endParaRPr lang="en-US" altLang="ja-JP" sz="1800" dirty="0">
              <a:latin typeface="+mj-lt"/>
              <a:ea typeface="+mn-ea"/>
              <a:cs typeface="A-OTF 新ゴ Pro R" charset="0"/>
            </a:endParaRPr>
          </a:p>
          <a:p>
            <a:pPr>
              <a:lnSpc>
                <a:spcPct val="110000"/>
              </a:lnSpc>
              <a:tabLst>
                <a:tab pos="1524000" algn="l"/>
              </a:tabLst>
            </a:pPr>
            <a:r>
              <a:rPr lang="ja-JP" altLang="en-US" sz="1800" dirty="0">
                <a:latin typeface="+mj-lt"/>
                <a:ea typeface="+mn-ea"/>
                <a:cs typeface="A-OTF 新ゴ Pro R" charset="0"/>
              </a:rPr>
              <a:t>所　属</a:t>
            </a:r>
            <a:r>
              <a:rPr lang="en-US" altLang="ja-JP" sz="1800" dirty="0">
                <a:latin typeface="+mj-lt"/>
                <a:ea typeface="+mn-ea"/>
                <a:cs typeface="A-OTF 新ゴ Pro R" charset="0"/>
              </a:rPr>
              <a:t>	</a:t>
            </a:r>
            <a:r>
              <a:rPr lang="ja-JP" altLang="en-US" sz="1800" dirty="0">
                <a:latin typeface="+mj-lt"/>
                <a:ea typeface="+mn-ea"/>
                <a:cs typeface="A-OTF 新ゴ Pro R" charset="0"/>
              </a:rPr>
              <a:t>：</a:t>
            </a:r>
            <a:endParaRPr lang="en-US" altLang="ja-JP" sz="1800" dirty="0">
              <a:latin typeface="+mj-lt"/>
              <a:ea typeface="+mn-ea"/>
              <a:cs typeface="A-OTF 新ゴ Pro R" charset="0"/>
            </a:endParaRPr>
          </a:p>
          <a:p>
            <a:pPr>
              <a:lnSpc>
                <a:spcPct val="110000"/>
              </a:lnSpc>
              <a:tabLst>
                <a:tab pos="1524000" algn="l"/>
              </a:tabLst>
            </a:pPr>
            <a:r>
              <a:rPr lang="ja-JP" altLang="en-US" sz="1800" dirty="0">
                <a:latin typeface="+mj-lt"/>
                <a:ea typeface="+mn-ea"/>
                <a:cs typeface="A-OTF 新ゴ Pro R" charset="0"/>
              </a:rPr>
              <a:t>役　職</a:t>
            </a:r>
            <a:r>
              <a:rPr lang="en-US" altLang="ja-JP" sz="1800" dirty="0">
                <a:latin typeface="+mj-lt"/>
                <a:ea typeface="+mn-ea"/>
                <a:cs typeface="A-OTF 新ゴ Pro R" charset="0"/>
              </a:rPr>
              <a:t>	</a:t>
            </a:r>
            <a:r>
              <a:rPr lang="ja-JP" altLang="en-US" sz="1800" dirty="0">
                <a:latin typeface="+mj-lt"/>
                <a:ea typeface="+mn-ea"/>
                <a:cs typeface="A-OTF 新ゴ Pro R" charset="0"/>
              </a:rPr>
              <a:t>：</a:t>
            </a:r>
            <a:endParaRPr lang="en-US" altLang="ja-JP" sz="1800" dirty="0">
              <a:latin typeface="+mj-lt"/>
              <a:ea typeface="+mn-ea"/>
              <a:cs typeface="A-OTF 新ゴ Pro R" charset="0"/>
            </a:endParaRPr>
          </a:p>
          <a:p>
            <a:pPr>
              <a:lnSpc>
                <a:spcPct val="110000"/>
              </a:lnSpc>
              <a:tabLst>
                <a:tab pos="1524000" algn="l"/>
              </a:tabLst>
            </a:pPr>
            <a:r>
              <a:rPr kumimoji="1" lang="ja-JP" altLang="en-US" sz="1800" dirty="0">
                <a:latin typeface="+mj-lt"/>
                <a:ea typeface="+mn-ea"/>
                <a:cs typeface="A-OTF 新ゴ Pro R" charset="0"/>
              </a:rPr>
              <a:t>研究代表医師又は統括管理者</a:t>
            </a:r>
            <a:r>
              <a:rPr kumimoji="1" lang="en-US" altLang="ja-JP" sz="1800" dirty="0">
                <a:latin typeface="+mj-lt"/>
                <a:ea typeface="+mn-ea"/>
                <a:cs typeface="A-OTF 新ゴ Pro R" charset="0"/>
              </a:rPr>
              <a:t>	</a:t>
            </a:r>
            <a:r>
              <a:rPr kumimoji="1" lang="ja-JP" altLang="en-US" sz="1800" dirty="0">
                <a:latin typeface="+mj-lt"/>
                <a:ea typeface="+mn-ea"/>
                <a:cs typeface="A-OTF 新ゴ Pro R" charset="0"/>
              </a:rPr>
              <a:t>：</a:t>
            </a:r>
            <a:endParaRPr kumimoji="1" lang="en-US" altLang="ja-JP" sz="1800" dirty="0">
              <a:latin typeface="+mj-lt"/>
              <a:ea typeface="+mn-ea"/>
              <a:cs typeface="A-OTF 新ゴ Pro R" charset="0"/>
            </a:endParaRPr>
          </a:p>
        </p:txBody>
      </p:sp>
    </p:spTree>
    <p:extLst>
      <p:ext uri="{BB962C8B-B14F-4D97-AF65-F5344CB8AC3E}">
        <p14:creationId xmlns:p14="http://schemas.microsoft.com/office/powerpoint/2010/main" val="197400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818125" cy="626114"/>
          </a:xfrm>
        </p:spPr>
        <p:txBody>
          <a:bodyPr/>
          <a:lstStyle/>
          <a:p>
            <a:r>
              <a:rPr kumimoji="1" lang="ja-JP" altLang="en-US" dirty="0"/>
              <a:t>研究概要</a:t>
            </a:r>
          </a:p>
        </p:txBody>
      </p:sp>
      <p:graphicFrame>
        <p:nvGraphicFramePr>
          <p:cNvPr id="5" name="表 4"/>
          <p:cNvGraphicFramePr>
            <a:graphicFrameLocks noGrp="1"/>
          </p:cNvGraphicFramePr>
          <p:nvPr>
            <p:extLst>
              <p:ext uri="{D42A27DB-BD31-4B8C-83A1-F6EECF244321}">
                <p14:modId xmlns:p14="http://schemas.microsoft.com/office/powerpoint/2010/main" val="3165999002"/>
              </p:ext>
            </p:extLst>
          </p:nvPr>
        </p:nvGraphicFramePr>
        <p:xfrm>
          <a:off x="318930" y="1178565"/>
          <a:ext cx="11521279" cy="3299460"/>
        </p:xfrm>
        <a:graphic>
          <a:graphicData uri="http://schemas.openxmlformats.org/drawingml/2006/table">
            <a:tbl>
              <a:tblPr firstRow="1" bandRow="1"/>
              <a:tblGrid>
                <a:gridCol w="2248678">
                  <a:extLst>
                    <a:ext uri="{9D8B030D-6E8A-4147-A177-3AD203B41FA5}">
                      <a16:colId xmlns:a16="http://schemas.microsoft.com/office/drawing/2014/main" val="20000"/>
                    </a:ext>
                  </a:extLst>
                </a:gridCol>
                <a:gridCol w="9272601">
                  <a:extLst>
                    <a:ext uri="{9D8B030D-6E8A-4147-A177-3AD203B41FA5}">
                      <a16:colId xmlns:a16="http://schemas.microsoft.com/office/drawing/2014/main" val="20001"/>
                    </a:ext>
                  </a:extLst>
                </a:gridCol>
              </a:tblGrid>
              <a:tr h="242246">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研究名</a:t>
                      </a:r>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例</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）〇〇における〇〇療法の有効性、安全性を検討する多施設共同ランダム化第</a:t>
                      </a:r>
                      <a:r>
                        <a:rPr kumimoji="1" lang="en-US" altLang="ja-JP" sz="1600" dirty="0">
                          <a:latin typeface="メイリオ" panose="020B0604030504040204" pitchFamily="50" charset="-128"/>
                          <a:ea typeface="メイリオ" panose="020B0604030504040204" pitchFamily="50" charset="-128"/>
                        </a:rPr>
                        <a:t>II</a:t>
                      </a:r>
                      <a:r>
                        <a:rPr kumimoji="1" lang="ja-JP" altLang="en-US" sz="1600" dirty="0">
                          <a:latin typeface="メイリオ" panose="020B0604030504040204" pitchFamily="50" charset="-128"/>
                          <a:ea typeface="メイリオ" panose="020B0604030504040204" pitchFamily="50" charset="-128"/>
                        </a:rPr>
                        <a:t>相臨床研究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例</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）〇〇における〇〇療法の有効性、安全性を検討する多施設共同観察研究</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1590">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対象規制</a:t>
                      </a:r>
                      <a:endParaRPr kumimoji="1" lang="en-US" altLang="ja-JP" dirty="0">
                        <a:solidFill>
                          <a:schemeClr val="bg1"/>
                        </a:solidFill>
                        <a:latin typeface="メイリオ" panose="020B0604030504040204" pitchFamily="50" charset="-128"/>
                        <a:ea typeface="メイリオ" panose="020B0604030504040204" pitchFamily="50" charset="-128"/>
                      </a:endParaRPr>
                    </a:p>
                    <a:p>
                      <a:r>
                        <a:rPr kumimoji="1" lang="ja-JP" altLang="en-US" sz="1050" dirty="0">
                          <a:solidFill>
                            <a:schemeClr val="bg1"/>
                          </a:solidFill>
                          <a:latin typeface="メイリオ" panose="020B0604030504040204" pitchFamily="50" charset="-128"/>
                          <a:ea typeface="メイリオ" panose="020B0604030504040204" pitchFamily="50" charset="-128"/>
                        </a:rPr>
                        <a:t>（例：臨床研究法、倫理指針等）</a:t>
                      </a:r>
                      <a:endParaRPr kumimoji="1" lang="ja-JP" altLang="en-US" sz="1600" dirty="0">
                        <a:solidFill>
                          <a:schemeClr val="bg1"/>
                        </a:solidFill>
                        <a:latin typeface="メイリオ" panose="020B0604030504040204" pitchFamily="50" charset="-128"/>
                        <a:ea typeface="メイリオ" panose="020B0604030504040204" pitchFamily="50" charset="-128"/>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メイリオ" panose="020B0604030504040204" pitchFamily="50" charset="-128"/>
                        <a:ea typeface="メイリオ" panose="020B0604030504040204" pitchFamily="50" charset="-128"/>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2005">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研究期間</a:t>
                      </a:r>
                    </a:p>
                  </a:txBody>
                  <a:tcPr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sz="1600" dirty="0">
                          <a:latin typeface="メイリオ" panose="020B0604030504040204" pitchFamily="50" charset="-128"/>
                          <a:ea typeface="メイリオ" panose="020B0604030504040204" pitchFamily="50" charset="-128"/>
                        </a:rPr>
                        <a:t>登録期間：年　月～　年　月、追跡期間：年　月～　年　月、最終報告書：年　月</a:t>
                      </a:r>
                    </a:p>
                  </a:txBody>
                  <a:tcPr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6197">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目標症例数</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sz="1600" dirty="0">
                          <a:latin typeface="メイリオ" panose="020B0604030504040204" pitchFamily="50" charset="-128"/>
                          <a:ea typeface="メイリオ" panose="020B0604030504040204" pitchFamily="50" charset="-128"/>
                        </a:rPr>
                        <a:t>　　例</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06197">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評価項目</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sz="1600" dirty="0">
                          <a:latin typeface="メイリオ" panose="020B0604030504040204" pitchFamily="50" charset="-128"/>
                          <a:ea typeface="メイリオ" panose="020B0604030504040204" pitchFamily="50" charset="-128"/>
                        </a:rPr>
                        <a:t>主要評価項目、副次的評価項目、探索的評価項目</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06197">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実施組織</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sz="1600" dirty="0">
                          <a:latin typeface="メイリオ" panose="020B0604030504040204" pitchFamily="50" charset="-128"/>
                          <a:ea typeface="メイリオ" panose="020B0604030504040204" pitchFamily="50" charset="-128"/>
                        </a:rPr>
                        <a:t>大学名、研究</a:t>
                      </a:r>
                      <a:r>
                        <a:rPr kumimoji="1" lang="en-US" altLang="ja-JP" sz="1600" dirty="0">
                          <a:latin typeface="メイリオ" panose="020B0604030504040204" pitchFamily="50" charset="-128"/>
                          <a:ea typeface="メイリオ" panose="020B0604030504040204" pitchFamily="50" charset="-128"/>
                        </a:rPr>
                        <a:t>Group</a:t>
                      </a:r>
                      <a:r>
                        <a:rPr kumimoji="1" lang="ja-JP" altLang="en-US" sz="1600" dirty="0">
                          <a:latin typeface="メイリオ" panose="020B0604030504040204" pitchFamily="50" charset="-128"/>
                          <a:ea typeface="メイリオ" panose="020B0604030504040204" pitchFamily="50" charset="-128"/>
                        </a:rPr>
                        <a:t>名等</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06197">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dirty="0">
                          <a:solidFill>
                            <a:schemeClr val="bg1"/>
                          </a:solidFill>
                          <a:latin typeface="メイリオ" panose="020B0604030504040204" pitchFamily="50" charset="-128"/>
                          <a:ea typeface="メイリオ" panose="020B0604030504040204" pitchFamily="50" charset="-128"/>
                        </a:rPr>
                        <a:t>公表スケジュール</a:t>
                      </a:r>
                    </a:p>
                  </a:txBody>
                  <a:tcPr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lvl1pPr marL="0" algn="l" defTabSz="914400" rtl="0" eaLnBrk="1" latinLnBrk="0" hangingPunct="1">
                        <a:defRPr kumimoji="1" sz="1800" kern="1200">
                          <a:solidFill>
                            <a:schemeClr val="tx1"/>
                          </a:solidFill>
                          <a:latin typeface="Arial Unicode MS"/>
                          <a:ea typeface="Arial Unicode MS"/>
                          <a:cs typeface="Arial Unicode MS"/>
                        </a:defRPr>
                      </a:lvl1pPr>
                      <a:lvl2pPr marL="457200" algn="l" defTabSz="914400" rtl="0" eaLnBrk="1" latinLnBrk="0" hangingPunct="1">
                        <a:defRPr kumimoji="1" sz="1800" kern="1200">
                          <a:solidFill>
                            <a:schemeClr val="tx1"/>
                          </a:solidFill>
                          <a:latin typeface="Arial Unicode MS"/>
                          <a:ea typeface="Arial Unicode MS"/>
                          <a:cs typeface="Arial Unicode MS"/>
                        </a:defRPr>
                      </a:lvl2pPr>
                      <a:lvl3pPr marL="914400" algn="l" defTabSz="914400" rtl="0" eaLnBrk="1" latinLnBrk="0" hangingPunct="1">
                        <a:defRPr kumimoji="1" sz="1800" kern="1200">
                          <a:solidFill>
                            <a:schemeClr val="tx1"/>
                          </a:solidFill>
                          <a:latin typeface="Arial Unicode MS"/>
                          <a:ea typeface="Arial Unicode MS"/>
                          <a:cs typeface="Arial Unicode MS"/>
                        </a:defRPr>
                      </a:lvl3pPr>
                      <a:lvl4pPr marL="1371600" algn="l" defTabSz="914400" rtl="0" eaLnBrk="1" latinLnBrk="0" hangingPunct="1">
                        <a:defRPr kumimoji="1" sz="1800" kern="1200">
                          <a:solidFill>
                            <a:schemeClr val="tx1"/>
                          </a:solidFill>
                          <a:latin typeface="Arial Unicode MS"/>
                          <a:ea typeface="Arial Unicode MS"/>
                          <a:cs typeface="Arial Unicode MS"/>
                        </a:defRPr>
                      </a:lvl4pPr>
                      <a:lvl5pPr marL="1828800" algn="l" defTabSz="914400" rtl="0" eaLnBrk="1" latinLnBrk="0" hangingPunct="1">
                        <a:defRPr kumimoji="1" sz="1800" kern="1200">
                          <a:solidFill>
                            <a:schemeClr val="tx1"/>
                          </a:solidFill>
                          <a:latin typeface="Arial Unicode MS"/>
                          <a:ea typeface="Arial Unicode MS"/>
                          <a:cs typeface="Arial Unicode MS"/>
                        </a:defRPr>
                      </a:lvl5pPr>
                      <a:lvl6pPr marL="2286000" algn="l" defTabSz="914400" rtl="0" eaLnBrk="1" latinLnBrk="0" hangingPunct="1">
                        <a:defRPr kumimoji="1" sz="1800" kern="1200">
                          <a:solidFill>
                            <a:schemeClr val="tx1"/>
                          </a:solidFill>
                          <a:latin typeface="Arial Unicode MS"/>
                          <a:ea typeface="Arial Unicode MS"/>
                          <a:cs typeface="Arial Unicode MS"/>
                        </a:defRPr>
                      </a:lvl6pPr>
                      <a:lvl7pPr marL="2743200" algn="l" defTabSz="914400" rtl="0" eaLnBrk="1" latinLnBrk="0" hangingPunct="1">
                        <a:defRPr kumimoji="1" sz="1800" kern="1200">
                          <a:solidFill>
                            <a:schemeClr val="tx1"/>
                          </a:solidFill>
                          <a:latin typeface="Arial Unicode MS"/>
                          <a:ea typeface="Arial Unicode MS"/>
                          <a:cs typeface="Arial Unicode MS"/>
                        </a:defRPr>
                      </a:lvl7pPr>
                      <a:lvl8pPr marL="3200400" algn="l" defTabSz="914400" rtl="0" eaLnBrk="1" latinLnBrk="0" hangingPunct="1">
                        <a:defRPr kumimoji="1" sz="1800" kern="1200">
                          <a:solidFill>
                            <a:schemeClr val="tx1"/>
                          </a:solidFill>
                          <a:latin typeface="Arial Unicode MS"/>
                          <a:ea typeface="Arial Unicode MS"/>
                          <a:cs typeface="Arial Unicode MS"/>
                        </a:defRPr>
                      </a:lvl8pPr>
                      <a:lvl9pPr marL="3657600" algn="l" defTabSz="914400" rtl="0" eaLnBrk="1" latinLnBrk="0" hangingPunct="1">
                        <a:defRPr kumimoji="1" sz="1800" kern="1200">
                          <a:solidFill>
                            <a:schemeClr val="tx1"/>
                          </a:solidFill>
                          <a:latin typeface="Arial Unicode MS"/>
                          <a:ea typeface="Arial Unicode MS"/>
                          <a:cs typeface="Arial Unicode MS"/>
                        </a:defRPr>
                      </a:lvl9pPr>
                    </a:lstStyle>
                    <a:p>
                      <a:r>
                        <a:rPr kumimoji="1" lang="ja-JP" altLang="en-US" sz="1600" dirty="0">
                          <a:latin typeface="メイリオ" panose="020B0604030504040204" pitchFamily="50" charset="-128"/>
                          <a:ea typeface="メイリオ" panose="020B0604030504040204" pitchFamily="50" charset="-128"/>
                        </a:rPr>
                        <a:t>学会発表、論文投稿 等</a:t>
                      </a:r>
                    </a:p>
                  </a:txBody>
                  <a:tcPr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06197">
                <a:tc>
                  <a:txBody>
                    <a:bodyPr/>
                    <a:lstStyle/>
                    <a:p>
                      <a:r>
                        <a:rPr kumimoji="1" lang="ja-JP" altLang="en-US" dirty="0">
                          <a:solidFill>
                            <a:schemeClr val="bg1"/>
                          </a:solidFill>
                          <a:latin typeface="メイリオ" panose="020B0604030504040204" pitchFamily="50" charset="-128"/>
                          <a:ea typeface="メイリオ" panose="020B0604030504040204" pitchFamily="50" charset="-128"/>
                        </a:rPr>
                        <a:t>研究費</a:t>
                      </a:r>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333399"/>
                    </a:solidFill>
                  </a:tcPr>
                </a:tc>
                <a:tc>
                  <a:txBody>
                    <a:bodyPr/>
                    <a:lstStyle/>
                    <a:p>
                      <a:r>
                        <a:rPr kumimoji="1" lang="ja-JP" altLang="en-US" sz="1600" dirty="0">
                          <a:latin typeface="メイリオ" panose="020B0604030504040204" pitchFamily="50" charset="-128"/>
                          <a:ea typeface="メイリオ" panose="020B0604030504040204" pitchFamily="50" charset="-128"/>
                        </a:rPr>
                        <a:t>総額</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41517957"/>
                  </a:ext>
                </a:extLst>
              </a:tr>
            </a:tbl>
          </a:graphicData>
        </a:graphic>
      </p:graphicFrame>
      <p:grpSp>
        <p:nvGrpSpPr>
          <p:cNvPr id="6" name="グループ化 5"/>
          <p:cNvGrpSpPr/>
          <p:nvPr/>
        </p:nvGrpSpPr>
        <p:grpSpPr>
          <a:xfrm>
            <a:off x="2307528" y="4636631"/>
            <a:ext cx="7378702" cy="1672689"/>
            <a:chOff x="2399808" y="3908723"/>
            <a:chExt cx="7378702" cy="1672689"/>
          </a:xfrm>
        </p:grpSpPr>
        <p:sp>
          <p:nvSpPr>
            <p:cNvPr id="7" name="AutoShape 23"/>
            <p:cNvSpPr>
              <a:spLocks noChangeArrowheads="1"/>
            </p:cNvSpPr>
            <p:nvPr/>
          </p:nvSpPr>
          <p:spPr bwMode="auto">
            <a:xfrm>
              <a:off x="2399808" y="4218748"/>
              <a:ext cx="2640013" cy="1018719"/>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18000" tIns="44450" rIns="18000" bIns="44450">
              <a:spAutoFit/>
            </a:bodyPr>
            <a:lstStyle/>
            <a:p>
              <a:pPr defTabSz="892175" eaLnBrk="1" fontAlgn="auto" hangingPunct="1">
                <a:spcBef>
                  <a:spcPts val="0"/>
                </a:spcBef>
                <a:spcAft>
                  <a:spcPts val="0"/>
                </a:spcAft>
                <a:defRPr/>
              </a:pP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Previously (un)treated</a:t>
              </a:r>
            </a:p>
            <a:p>
              <a:pPr defTabSz="892175" eaLnBrk="1" fontAlgn="auto" hangingPunct="1">
                <a:spcBef>
                  <a:spcPts val="0"/>
                </a:spcBef>
                <a:spcAft>
                  <a:spcPts val="0"/>
                </a:spcAft>
                <a:defRPr/>
              </a:pP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patients with disease</a:t>
              </a:r>
              <a:b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b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(n=xxx)</a:t>
              </a:r>
            </a:p>
          </p:txBody>
        </p:sp>
        <p:sp>
          <p:nvSpPr>
            <p:cNvPr id="8" name="AutoShape 24"/>
            <p:cNvSpPr>
              <a:spLocks noChangeArrowheads="1"/>
            </p:cNvSpPr>
            <p:nvPr/>
          </p:nvSpPr>
          <p:spPr bwMode="auto">
            <a:xfrm>
              <a:off x="7109923" y="3908723"/>
              <a:ext cx="2668587" cy="712252"/>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488" tIns="44450" rIns="90488" bIns="44450">
              <a:spAutoFit/>
            </a:bodyPr>
            <a:lstStyle/>
            <a:p>
              <a:pPr defTabSz="892175" eaLnBrk="1" fontAlgn="auto" hangingPunct="1">
                <a:spcBef>
                  <a:spcPts val="0"/>
                </a:spcBef>
                <a:spcAft>
                  <a:spcPts val="0"/>
                </a:spcAft>
                <a:defRPr/>
              </a:pPr>
              <a:r>
                <a:rPr kumimoji="0" lang="en-US" altLang="ja-JP" sz="1800" kern="0">
                  <a:solidFill>
                    <a:srgbClr val="BBE0E3"/>
                  </a:solidFill>
                  <a:latin typeface="Meiryo UI" panose="020B0604030504040204" pitchFamily="50" charset="-128"/>
                  <a:ea typeface="Meiryo UI" panose="020B0604030504040204" pitchFamily="50" charset="-128"/>
                  <a:cs typeface="Arial" panose="020B0604020202020204" pitchFamily="34" charset="0"/>
                </a:rPr>
                <a:t>Therapy of group A</a:t>
              </a:r>
              <a:br>
                <a:rPr kumimoji="0" lang="en-US" altLang="ja-JP" sz="1800" kern="0">
                  <a:solidFill>
                    <a:srgbClr val="BBE0E3"/>
                  </a:solidFill>
                  <a:latin typeface="Meiryo UI" panose="020B0604030504040204" pitchFamily="50" charset="-128"/>
                  <a:ea typeface="Meiryo UI" panose="020B0604030504040204" pitchFamily="50" charset="-128"/>
                  <a:cs typeface="Arial" panose="020B0604020202020204" pitchFamily="34" charset="0"/>
                </a:rPr>
              </a:br>
              <a:r>
                <a:rPr kumimoji="0" lang="en-US" altLang="ja-JP" sz="1800" kern="0">
                  <a:solidFill>
                    <a:srgbClr val="BBE0E3"/>
                  </a:solidFill>
                  <a:latin typeface="Meiryo UI" panose="020B0604030504040204" pitchFamily="50" charset="-128"/>
                  <a:ea typeface="Meiryo UI" panose="020B0604030504040204" pitchFamily="50" charset="-128"/>
                  <a:cs typeface="Arial" panose="020B0604020202020204" pitchFamily="34" charset="0"/>
                </a:rPr>
                <a:t>(n=xx)</a:t>
              </a:r>
            </a:p>
          </p:txBody>
        </p:sp>
        <p:sp>
          <p:nvSpPr>
            <p:cNvPr id="9" name="AutoShape 25"/>
            <p:cNvSpPr>
              <a:spLocks noChangeArrowheads="1"/>
            </p:cNvSpPr>
            <p:nvPr/>
          </p:nvSpPr>
          <p:spPr bwMode="auto">
            <a:xfrm>
              <a:off x="7086110" y="4869160"/>
              <a:ext cx="2692400" cy="712252"/>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488" tIns="44450" rIns="90488" bIns="44450">
              <a:spAutoFit/>
            </a:bodyPr>
            <a:lstStyle/>
            <a:p>
              <a:pPr defTabSz="892175" eaLnBrk="1" fontAlgn="auto" hangingPunct="1">
                <a:spcBef>
                  <a:spcPts val="0"/>
                </a:spcBef>
                <a:spcAft>
                  <a:spcPts val="0"/>
                </a:spcAft>
                <a:defRPr/>
              </a:pP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Therapy of group B (n=xx)</a:t>
              </a:r>
            </a:p>
          </p:txBody>
        </p:sp>
        <p:cxnSp>
          <p:nvCxnSpPr>
            <p:cNvPr id="10" name="AutoShape 27"/>
            <p:cNvCxnSpPr>
              <a:cxnSpLocks noChangeShapeType="1"/>
            </p:cNvCxnSpPr>
            <p:nvPr/>
          </p:nvCxnSpPr>
          <p:spPr bwMode="auto">
            <a:xfrm flipV="1">
              <a:off x="6093920" y="4264323"/>
              <a:ext cx="1016000" cy="444500"/>
            </a:xfrm>
            <a:prstGeom prst="straightConnector1">
              <a:avLst/>
            </a:prstGeom>
            <a:noFill/>
            <a:ln w="57150">
              <a:solidFill>
                <a:srgbClr val="000000"/>
              </a:solidFill>
              <a:round/>
              <a:headEnd/>
              <a:tailEnd type="triangle" w="med" len="med"/>
            </a:ln>
          </p:spPr>
        </p:cxnSp>
        <p:cxnSp>
          <p:nvCxnSpPr>
            <p:cNvPr id="11" name="AutoShape 28"/>
            <p:cNvCxnSpPr>
              <a:cxnSpLocks noChangeShapeType="1"/>
            </p:cNvCxnSpPr>
            <p:nvPr/>
          </p:nvCxnSpPr>
          <p:spPr bwMode="auto">
            <a:xfrm>
              <a:off x="6093924" y="4708830"/>
              <a:ext cx="992187" cy="515937"/>
            </a:xfrm>
            <a:prstGeom prst="straightConnector1">
              <a:avLst/>
            </a:prstGeom>
            <a:noFill/>
            <a:ln w="57150">
              <a:solidFill>
                <a:srgbClr val="000000"/>
              </a:solidFill>
              <a:round/>
              <a:headEnd/>
              <a:tailEnd type="triangle" w="med" len="med"/>
            </a:ln>
          </p:spPr>
        </p:cxnSp>
        <p:sp>
          <p:nvSpPr>
            <p:cNvPr id="12" name="Oval 29"/>
            <p:cNvSpPr>
              <a:spLocks noChangeArrowheads="1"/>
            </p:cNvSpPr>
            <p:nvPr/>
          </p:nvSpPr>
          <p:spPr bwMode="auto">
            <a:xfrm>
              <a:off x="5485537" y="4431010"/>
              <a:ext cx="609600" cy="554038"/>
            </a:xfrm>
            <a:prstGeom prst="ellipse">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defTabSz="914400" eaLnBrk="1" fontAlgn="auto" hangingPunct="1">
                <a:spcBef>
                  <a:spcPts val="0"/>
                </a:spcBef>
                <a:spcAft>
                  <a:spcPts val="0"/>
                </a:spcAft>
                <a:defRPr/>
              </a:pPr>
              <a:r>
                <a:rPr kumimoji="0" lang="en-US" altLang="ja-JP" sz="1800" b="1" kern="0" dirty="0">
                  <a:solidFill>
                    <a:srgbClr val="FFFFFF"/>
                  </a:solidFill>
                  <a:latin typeface="Arial" panose="020B0604020202020204" pitchFamily="34" charset="0"/>
                  <a:ea typeface="メイリオ" pitchFamily="50" charset="-128"/>
                  <a:cs typeface="Arial" panose="020B0604020202020204" pitchFamily="34" charset="0"/>
                </a:rPr>
                <a:t>R</a:t>
              </a:r>
            </a:p>
          </p:txBody>
        </p:sp>
        <p:cxnSp>
          <p:nvCxnSpPr>
            <p:cNvPr id="13" name="AutoShape 30"/>
            <p:cNvCxnSpPr>
              <a:cxnSpLocks noChangeShapeType="1"/>
            </p:cNvCxnSpPr>
            <p:nvPr/>
          </p:nvCxnSpPr>
          <p:spPr bwMode="auto">
            <a:xfrm flipV="1">
              <a:off x="5039821" y="4708823"/>
              <a:ext cx="515937" cy="0"/>
            </a:xfrm>
            <a:prstGeom prst="straightConnector1">
              <a:avLst/>
            </a:prstGeom>
            <a:noFill/>
            <a:ln w="57150">
              <a:solidFill>
                <a:srgbClr val="000000"/>
              </a:solidFill>
              <a:round/>
              <a:headEnd/>
              <a:tailEnd type="triangle" w="med" len="med"/>
            </a:ln>
          </p:spPr>
        </p:cxnSp>
      </p:grpSp>
    </p:spTree>
    <p:extLst>
      <p:ext uri="{BB962C8B-B14F-4D97-AF65-F5344CB8AC3E}">
        <p14:creationId xmlns:p14="http://schemas.microsoft.com/office/powerpoint/2010/main" val="3085164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背景</a:t>
            </a:r>
          </a:p>
        </p:txBody>
      </p:sp>
      <p:sp>
        <p:nvSpPr>
          <p:cNvPr id="15" name="コンテンツ プレースホルダー 14"/>
          <p:cNvSpPr>
            <a:spLocks noGrp="1"/>
          </p:cNvSpPr>
          <p:nvPr>
            <p:ph idx="1"/>
          </p:nvPr>
        </p:nvSpPr>
        <p:spPr/>
        <p:txBody>
          <a:bodyPr/>
          <a:lstStyle/>
          <a:p>
            <a:pPr marL="0" indent="0">
              <a:buNone/>
            </a:pPr>
            <a:r>
              <a:rPr lang="ja-JP" altLang="en-US" dirty="0">
                <a:solidFill>
                  <a:srgbClr val="0066FF"/>
                </a:solidFill>
              </a:rPr>
              <a:t>現状・</a:t>
            </a:r>
            <a:r>
              <a:rPr lang="ja-JP" altLang="ja-JP" dirty="0">
                <a:solidFill>
                  <a:srgbClr val="0066FF"/>
                </a:solidFill>
              </a:rPr>
              <a:t>疫学・</a:t>
            </a:r>
            <a:r>
              <a:rPr lang="ja-JP" altLang="en-US" dirty="0">
                <a:solidFill>
                  <a:srgbClr val="0066FF"/>
                </a:solidFill>
              </a:rPr>
              <a:t>病態・</a:t>
            </a:r>
            <a:r>
              <a:rPr lang="ja-JP" altLang="ja-JP" dirty="0">
                <a:solidFill>
                  <a:srgbClr val="0066FF"/>
                </a:solidFill>
              </a:rPr>
              <a:t>標準治療</a:t>
            </a:r>
            <a:r>
              <a:rPr lang="ja-JP" altLang="en-US" dirty="0">
                <a:solidFill>
                  <a:srgbClr val="0066FF"/>
                </a:solidFill>
              </a:rPr>
              <a:t>など、現状</a:t>
            </a:r>
            <a:r>
              <a:rPr lang="ja-JP" altLang="en-US" dirty="0">
                <a:solidFill>
                  <a:srgbClr val="0066FF"/>
                </a:solidFill>
                <a:latin typeface="Univers Extended" pitchFamily="34" charset="0"/>
              </a:rPr>
              <a:t>分析等と併せて研究立案に至った</a:t>
            </a:r>
            <a:r>
              <a:rPr lang="ja-JP" altLang="en-US" dirty="0">
                <a:solidFill>
                  <a:srgbClr val="0066FF"/>
                </a:solidFill>
              </a:rPr>
              <a:t>背景をご記載ください。</a:t>
            </a:r>
            <a:endParaRPr lang="en-US" altLang="ja-JP" dirty="0">
              <a:solidFill>
                <a:srgbClr val="0066FF"/>
              </a:solidFill>
            </a:endParaRPr>
          </a:p>
          <a:p>
            <a:pPr marL="0" indent="0">
              <a:buNone/>
            </a:pPr>
            <a:r>
              <a:rPr lang="en-US" altLang="ja-JP" dirty="0">
                <a:solidFill>
                  <a:schemeClr val="accent2">
                    <a:lumMod val="75000"/>
                  </a:schemeClr>
                </a:solidFill>
              </a:rPr>
              <a:t>※</a:t>
            </a:r>
            <a:r>
              <a:rPr lang="ja-JP" altLang="ja-JP" dirty="0">
                <a:solidFill>
                  <a:schemeClr val="accent2">
                    <a:lumMod val="75000"/>
                  </a:schemeClr>
                </a:solidFill>
              </a:rPr>
              <a:t>根拠を示す</a:t>
            </a:r>
            <a:r>
              <a:rPr lang="en-US" altLang="ja-JP" dirty="0">
                <a:solidFill>
                  <a:schemeClr val="accent2">
                    <a:lumMod val="75000"/>
                  </a:schemeClr>
                </a:solidFill>
              </a:rPr>
              <a:t>Reference</a:t>
            </a:r>
            <a:r>
              <a:rPr lang="ja-JP" altLang="ja-JP" dirty="0">
                <a:solidFill>
                  <a:schemeClr val="accent2">
                    <a:lumMod val="75000"/>
                  </a:schemeClr>
                </a:solidFill>
              </a:rPr>
              <a:t>データを明示して頂くとともに文字数：</a:t>
            </a:r>
            <a:r>
              <a:rPr lang="en-US" altLang="ja-JP" dirty="0">
                <a:solidFill>
                  <a:schemeClr val="accent2">
                    <a:lumMod val="75000"/>
                  </a:schemeClr>
                </a:solidFill>
              </a:rPr>
              <a:t>1,500</a:t>
            </a:r>
            <a:r>
              <a:rPr lang="ja-JP" altLang="ja-JP" dirty="0">
                <a:solidFill>
                  <a:schemeClr val="accent2">
                    <a:lumMod val="75000"/>
                  </a:schemeClr>
                </a:solidFill>
              </a:rPr>
              <a:t>文字程度かそれ以上にてご記載ください</a:t>
            </a:r>
            <a:r>
              <a:rPr lang="ja-JP" altLang="en-US" dirty="0">
                <a:solidFill>
                  <a:schemeClr val="accent2">
                    <a:lumMod val="75000"/>
                  </a:schemeClr>
                </a:solidFill>
              </a:rPr>
              <a:t>。</a:t>
            </a:r>
            <a:endParaRPr lang="en-US" altLang="ja-JP" dirty="0">
              <a:solidFill>
                <a:schemeClr val="accent2">
                  <a:lumMod val="75000"/>
                </a:schemeClr>
              </a:solidFill>
            </a:endParaRPr>
          </a:p>
        </p:txBody>
      </p:sp>
    </p:spTree>
    <p:extLst>
      <p:ext uri="{BB962C8B-B14F-4D97-AF65-F5344CB8AC3E}">
        <p14:creationId xmlns:p14="http://schemas.microsoft.com/office/powerpoint/2010/main" val="319567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目的</a:t>
            </a:r>
          </a:p>
        </p:txBody>
      </p:sp>
      <p:sp>
        <p:nvSpPr>
          <p:cNvPr id="15" name="コンテンツ プレースホルダー 14"/>
          <p:cNvSpPr>
            <a:spLocks noGrp="1"/>
          </p:cNvSpPr>
          <p:nvPr>
            <p:ph idx="1"/>
          </p:nvPr>
        </p:nvSpPr>
        <p:spPr/>
        <p:txBody>
          <a:bodyPr/>
          <a:lstStyle/>
          <a:p>
            <a:pPr marL="0" indent="0">
              <a:buNone/>
            </a:pPr>
            <a:r>
              <a:rPr lang="ja-JP" altLang="en-US" dirty="0">
                <a:solidFill>
                  <a:srgbClr val="0066FF"/>
                </a:solidFill>
              </a:rPr>
              <a:t>・研究計画に至った</a:t>
            </a:r>
            <a:r>
              <a:rPr lang="en-US" altLang="ja-JP" dirty="0">
                <a:solidFill>
                  <a:srgbClr val="0066FF"/>
                </a:solidFill>
              </a:rPr>
              <a:t>Clinical Question</a:t>
            </a:r>
            <a:r>
              <a:rPr lang="ja-JP" altLang="en-US" dirty="0">
                <a:solidFill>
                  <a:srgbClr val="0066FF"/>
                </a:solidFill>
              </a:rPr>
              <a:t>／</a:t>
            </a:r>
            <a:r>
              <a:rPr lang="en-US" altLang="ja-JP" dirty="0">
                <a:solidFill>
                  <a:srgbClr val="0066FF"/>
                </a:solidFill>
              </a:rPr>
              <a:t>Research Question</a:t>
            </a:r>
            <a:r>
              <a:rPr lang="ja-JP" altLang="en-US" dirty="0">
                <a:solidFill>
                  <a:srgbClr val="0066FF"/>
                </a:solidFill>
              </a:rPr>
              <a:t>とその根拠と重要性と、そこから抽出された研究仮説と研究する治療（薬剤、併用療法）を選択する理由、解決目的をご記載ください。</a:t>
            </a:r>
            <a:endParaRPr lang="en-US" altLang="ja-JP" dirty="0">
              <a:solidFill>
                <a:srgbClr val="0066FF"/>
              </a:solidFill>
            </a:endParaRPr>
          </a:p>
          <a:p>
            <a:pPr marL="0" indent="0">
              <a:buNone/>
            </a:pPr>
            <a:r>
              <a:rPr lang="en-US" altLang="ja-JP" dirty="0">
                <a:solidFill>
                  <a:schemeClr val="accent2">
                    <a:lumMod val="75000"/>
                  </a:schemeClr>
                </a:solidFill>
              </a:rPr>
              <a:t>※</a:t>
            </a:r>
            <a:r>
              <a:rPr lang="ja-JP" altLang="ja-JP" dirty="0">
                <a:solidFill>
                  <a:schemeClr val="accent2">
                    <a:lumMod val="75000"/>
                  </a:schemeClr>
                </a:solidFill>
              </a:rPr>
              <a:t>根拠を示す</a:t>
            </a:r>
            <a:r>
              <a:rPr lang="en-US" altLang="ja-JP" dirty="0">
                <a:solidFill>
                  <a:schemeClr val="accent2">
                    <a:lumMod val="75000"/>
                  </a:schemeClr>
                </a:solidFill>
              </a:rPr>
              <a:t>Reference</a:t>
            </a:r>
            <a:r>
              <a:rPr lang="ja-JP" altLang="ja-JP" dirty="0">
                <a:solidFill>
                  <a:schemeClr val="accent2">
                    <a:lumMod val="75000"/>
                  </a:schemeClr>
                </a:solidFill>
              </a:rPr>
              <a:t>データを明示して頂くとともに文字数：</a:t>
            </a:r>
            <a:r>
              <a:rPr lang="en-US" altLang="ja-JP" dirty="0">
                <a:solidFill>
                  <a:schemeClr val="accent2">
                    <a:lumMod val="75000"/>
                  </a:schemeClr>
                </a:solidFill>
              </a:rPr>
              <a:t>1,500</a:t>
            </a:r>
            <a:r>
              <a:rPr lang="ja-JP" altLang="ja-JP" dirty="0">
                <a:solidFill>
                  <a:schemeClr val="accent2">
                    <a:lumMod val="75000"/>
                  </a:schemeClr>
                </a:solidFill>
              </a:rPr>
              <a:t>文字程度かそれ以上にてご記載ください</a:t>
            </a:r>
            <a:r>
              <a:rPr lang="ja-JP" altLang="en-US" dirty="0">
                <a:solidFill>
                  <a:schemeClr val="accent2">
                    <a:lumMod val="75000"/>
                  </a:schemeClr>
                </a:solidFill>
              </a:rPr>
              <a:t>。</a:t>
            </a:r>
            <a:endParaRPr lang="en-US" altLang="ja-JP" dirty="0">
              <a:solidFill>
                <a:schemeClr val="accent2">
                  <a:lumMod val="75000"/>
                </a:schemeClr>
              </a:solidFill>
            </a:endParaRPr>
          </a:p>
          <a:p>
            <a:pPr marL="0" indent="0">
              <a:buNone/>
            </a:pPr>
            <a:endParaRPr lang="ja-JP" altLang="en-US" dirty="0"/>
          </a:p>
        </p:txBody>
      </p:sp>
    </p:spTree>
    <p:extLst>
      <p:ext uri="{BB962C8B-B14F-4D97-AF65-F5344CB8AC3E}">
        <p14:creationId xmlns:p14="http://schemas.microsoft.com/office/powerpoint/2010/main" val="311694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研究の意義</a:t>
            </a:r>
            <a:endParaRPr kumimoji="1" lang="ja-JP" altLang="en-US" dirty="0"/>
          </a:p>
        </p:txBody>
      </p:sp>
      <p:sp>
        <p:nvSpPr>
          <p:cNvPr id="15" name="コンテンツ プレースホルダー 14"/>
          <p:cNvSpPr>
            <a:spLocks noGrp="1"/>
          </p:cNvSpPr>
          <p:nvPr>
            <p:ph idx="1"/>
          </p:nvPr>
        </p:nvSpPr>
        <p:spPr/>
        <p:txBody>
          <a:bodyPr>
            <a:normAutofit/>
          </a:bodyPr>
          <a:lstStyle/>
          <a:p>
            <a:r>
              <a:rPr kumimoji="1" lang="ja-JP" altLang="en-US" dirty="0"/>
              <a:t>科学的意義</a:t>
            </a:r>
            <a:endParaRPr kumimoji="1" lang="en-US" altLang="ja-JP" dirty="0"/>
          </a:p>
          <a:p>
            <a:pPr lvl="1"/>
            <a:r>
              <a:rPr lang="ja-JP" altLang="en-US" dirty="0">
                <a:solidFill>
                  <a:srgbClr val="0066FF"/>
                </a:solidFill>
              </a:rPr>
              <a:t>研究仮説に基づいた研究から創出されるデータの科学的意義について、主要評価項目・副次的評価項目の視点から根拠と適切性とともにご記載ください</a:t>
            </a:r>
            <a:endParaRPr lang="en-US" altLang="ja-JP" dirty="0">
              <a:solidFill>
                <a:srgbClr val="0066FF"/>
              </a:solidFill>
            </a:endParaRPr>
          </a:p>
          <a:p>
            <a:pPr marL="0" indent="0">
              <a:buNone/>
            </a:pPr>
            <a:endParaRPr lang="en-US" altLang="ja-JP" dirty="0"/>
          </a:p>
          <a:p>
            <a:endParaRPr kumimoji="1" lang="en-US" altLang="ja-JP" dirty="0"/>
          </a:p>
          <a:p>
            <a:r>
              <a:rPr lang="ja-JP" altLang="en-US" dirty="0"/>
              <a:t>臨床的意義</a:t>
            </a:r>
            <a:endParaRPr lang="en-US" altLang="ja-JP" dirty="0"/>
          </a:p>
          <a:p>
            <a:pPr lvl="1"/>
            <a:r>
              <a:rPr lang="ja-JP" altLang="en-US" dirty="0">
                <a:solidFill>
                  <a:srgbClr val="0066FF"/>
                </a:solidFill>
              </a:rPr>
              <a:t>診療ガイドライン掲載の可能性の有無を記載ください。</a:t>
            </a:r>
            <a:endParaRPr lang="en-US" altLang="ja-JP" dirty="0">
              <a:solidFill>
                <a:srgbClr val="0066FF"/>
              </a:solidFill>
            </a:endParaRPr>
          </a:p>
          <a:p>
            <a:pPr lvl="1"/>
            <a:r>
              <a:rPr lang="ja-JP" altLang="en-US" dirty="0">
                <a:solidFill>
                  <a:srgbClr val="0066FF"/>
                </a:solidFill>
              </a:rPr>
              <a:t>データ創出後、実臨床に及ぼす影響をご記載ください。</a:t>
            </a:r>
            <a:endParaRPr lang="en-US" altLang="ja-JP" dirty="0">
              <a:solidFill>
                <a:srgbClr val="0066FF"/>
              </a:solidFill>
            </a:endParaRPr>
          </a:p>
        </p:txBody>
      </p:sp>
      <p:sp>
        <p:nvSpPr>
          <p:cNvPr id="5" name="テキスト ボックス 4">
            <a:extLst>
              <a:ext uri="{FF2B5EF4-FFF2-40B4-BE49-F238E27FC236}">
                <a16:creationId xmlns:a16="http://schemas.microsoft.com/office/drawing/2014/main" id="{925AAF1E-6B3F-4D29-A41A-BAD924A83144}"/>
              </a:ext>
            </a:extLst>
          </p:cNvPr>
          <p:cNvSpPr txBox="1"/>
          <p:nvPr/>
        </p:nvSpPr>
        <p:spPr>
          <a:xfrm>
            <a:off x="8112224" y="449230"/>
            <a:ext cx="2664296" cy="369332"/>
          </a:xfrm>
          <a:prstGeom prst="rect">
            <a:avLst/>
          </a:prstGeom>
          <a:noFill/>
        </p:spPr>
        <p:txBody>
          <a:bodyPr wrap="square" rtlCol="0">
            <a:spAutoFit/>
          </a:bodyPr>
          <a:lstStyle/>
          <a:p>
            <a:r>
              <a:rPr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引用文献を記載ください</a:t>
            </a:r>
          </a:p>
        </p:txBody>
      </p:sp>
    </p:spTree>
    <p:extLst>
      <p:ext uri="{BB962C8B-B14F-4D97-AF65-F5344CB8AC3E}">
        <p14:creationId xmlns:p14="http://schemas.microsoft.com/office/powerpoint/2010/main" val="306830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j-ea"/>
              </a:rPr>
              <a:t>研究デザイン</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pPr marL="0" indent="0">
              <a:buNone/>
            </a:pPr>
            <a:r>
              <a:rPr lang="ja-JP" altLang="en-US" dirty="0">
                <a:solidFill>
                  <a:srgbClr val="0066FF"/>
                </a:solidFill>
                <a:latin typeface="+mj-ea"/>
              </a:rPr>
              <a:t>並行群間比較／クロスオーバー／盲検化／無作為化／単群／観察等の研究シェーマとそのデザイン選択の理由を根拠とともにご記載ください。</a:t>
            </a:r>
            <a:endParaRPr lang="en-US" altLang="ja-JP" dirty="0">
              <a:solidFill>
                <a:srgbClr val="0066FF"/>
              </a:solidFill>
              <a:latin typeface="+mj-ea"/>
            </a:endParaRPr>
          </a:p>
          <a:p>
            <a:endParaRPr lang="ja-JP" altLang="en-US" dirty="0">
              <a:latin typeface="+mj-ea"/>
            </a:endParaRPr>
          </a:p>
          <a:p>
            <a:endParaRPr lang="ja-JP" altLang="en-US" dirty="0">
              <a:latin typeface="+mj-ea"/>
            </a:endParaRPr>
          </a:p>
        </p:txBody>
      </p:sp>
      <p:sp>
        <p:nvSpPr>
          <p:cNvPr id="14" name="AutoShape 23">
            <a:extLst>
              <a:ext uri="{FF2B5EF4-FFF2-40B4-BE49-F238E27FC236}">
                <a16:creationId xmlns:a16="http://schemas.microsoft.com/office/drawing/2014/main" id="{D6C46468-C135-4347-A3B3-ACA79C111A8F}"/>
              </a:ext>
            </a:extLst>
          </p:cNvPr>
          <p:cNvSpPr>
            <a:spLocks noChangeArrowheads="1"/>
          </p:cNvSpPr>
          <p:nvPr/>
        </p:nvSpPr>
        <p:spPr bwMode="auto">
          <a:xfrm>
            <a:off x="1331722" y="2426511"/>
            <a:ext cx="2640013" cy="1938119"/>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18000" tIns="44450" rIns="18000" bIns="44450">
            <a:spAutoFit/>
          </a:bodyPr>
          <a:lstStyle/>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（例）</a:t>
            </a:r>
            <a:endPar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○○（疾患名）患者</a:t>
            </a:r>
            <a:b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b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(n=xxx)</a:t>
            </a: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・未治療／無効例</a:t>
            </a:r>
            <a:endPar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・▲▲歳以上</a:t>
            </a:r>
            <a:endPar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a:t>
            </a:r>
            <a:r>
              <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PS</a:t>
            </a: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a:t>
            </a:r>
            <a:r>
              <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0-1</a:t>
            </a:r>
            <a:endPar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5" name="AutoShape 24">
            <a:extLst>
              <a:ext uri="{FF2B5EF4-FFF2-40B4-BE49-F238E27FC236}">
                <a16:creationId xmlns:a16="http://schemas.microsoft.com/office/drawing/2014/main" id="{B518C8AD-565B-48C2-B239-2568B279E221}"/>
              </a:ext>
            </a:extLst>
          </p:cNvPr>
          <p:cNvSpPr>
            <a:spLocks noChangeArrowheads="1"/>
          </p:cNvSpPr>
          <p:nvPr/>
        </p:nvSpPr>
        <p:spPr bwMode="auto">
          <a:xfrm>
            <a:off x="6014347" y="2160269"/>
            <a:ext cx="4834182" cy="695053"/>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0488" tIns="44450" rIns="90488" bIns="44450">
            <a:noAutofit/>
          </a:bodyPr>
          <a:lstStyle/>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（例）研究群：○○＋△△＋□□併用療法</a:t>
            </a:r>
            <a:endPar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●週ごと、▲サイクル　</a:t>
            </a:r>
            <a:r>
              <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(n=xx)</a:t>
            </a:r>
          </a:p>
        </p:txBody>
      </p:sp>
      <p:sp>
        <p:nvSpPr>
          <p:cNvPr id="16" name="AutoShape 25">
            <a:extLst>
              <a:ext uri="{FF2B5EF4-FFF2-40B4-BE49-F238E27FC236}">
                <a16:creationId xmlns:a16="http://schemas.microsoft.com/office/drawing/2014/main" id="{FDCE0EE6-0F32-4863-B24B-A5C869976370}"/>
              </a:ext>
            </a:extLst>
          </p:cNvPr>
          <p:cNvSpPr>
            <a:spLocks noChangeArrowheads="1"/>
          </p:cNvSpPr>
          <p:nvPr/>
        </p:nvSpPr>
        <p:spPr bwMode="auto">
          <a:xfrm>
            <a:off x="6014347" y="4017103"/>
            <a:ext cx="4834182" cy="695053"/>
          </a:xfrm>
          <a:prstGeom prst="roundRect">
            <a:avLst>
              <a:gd name="adj" fmla="val 16667"/>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0488" tIns="44450" rIns="90488" bIns="44450">
            <a:noAutofit/>
          </a:bodyPr>
          <a:lstStyle/>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（例）対象群：○○療法＋△△併用療法</a:t>
            </a:r>
            <a:endParaRPr kumimoji="0" lang="en-US"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endParaRPr>
          </a:p>
          <a:p>
            <a:pPr defTabSz="892175" eaLnBrk="1" fontAlgn="auto" hangingPunct="1">
              <a:spcBef>
                <a:spcPts val="0"/>
              </a:spcBef>
              <a:spcAft>
                <a:spcPts val="0"/>
              </a:spcAft>
              <a:defRPr/>
            </a:pPr>
            <a:r>
              <a:rPr kumimoji="0" lang="ja-JP" altLang="en-US"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●週ごと、▲サイクル</a:t>
            </a:r>
            <a:r>
              <a:rPr kumimoji="0" lang="en-GB" altLang="ja-JP" sz="1800" kern="0" dirty="0">
                <a:solidFill>
                  <a:srgbClr val="BBE0E3"/>
                </a:solidFill>
                <a:latin typeface="Meiryo UI" panose="020B0604030504040204" pitchFamily="50" charset="-128"/>
                <a:ea typeface="Meiryo UI" panose="020B0604030504040204" pitchFamily="50" charset="-128"/>
                <a:cs typeface="Arial" panose="020B0604020202020204" pitchFamily="34" charset="0"/>
              </a:rPr>
              <a:t>(n=xx)</a:t>
            </a:r>
          </a:p>
        </p:txBody>
      </p:sp>
      <p:cxnSp>
        <p:nvCxnSpPr>
          <p:cNvPr id="17" name="AutoShape 27">
            <a:extLst>
              <a:ext uri="{FF2B5EF4-FFF2-40B4-BE49-F238E27FC236}">
                <a16:creationId xmlns:a16="http://schemas.microsoft.com/office/drawing/2014/main" id="{29E985B6-F875-4EA3-9904-D4DD9C4BCF2E}"/>
              </a:ext>
            </a:extLst>
          </p:cNvPr>
          <p:cNvCxnSpPr>
            <a:cxnSpLocks noChangeShapeType="1"/>
            <a:stCxn id="19" idx="6"/>
            <a:endCxn id="15" idx="1"/>
          </p:cNvCxnSpPr>
          <p:nvPr/>
        </p:nvCxnSpPr>
        <p:spPr bwMode="auto">
          <a:xfrm flipV="1">
            <a:off x="5033020" y="2507796"/>
            <a:ext cx="981327" cy="898390"/>
          </a:xfrm>
          <a:prstGeom prst="straightConnector1">
            <a:avLst/>
          </a:prstGeom>
          <a:noFill/>
          <a:ln w="57150">
            <a:solidFill>
              <a:srgbClr val="000000"/>
            </a:solidFill>
            <a:round/>
            <a:headEnd/>
            <a:tailEnd type="triangle" w="med" len="med"/>
          </a:ln>
        </p:spPr>
      </p:cxnSp>
      <p:cxnSp>
        <p:nvCxnSpPr>
          <p:cNvPr id="18" name="AutoShape 28">
            <a:extLst>
              <a:ext uri="{FF2B5EF4-FFF2-40B4-BE49-F238E27FC236}">
                <a16:creationId xmlns:a16="http://schemas.microsoft.com/office/drawing/2014/main" id="{9952FBF4-72C6-4575-B56A-2151752F4021}"/>
              </a:ext>
            </a:extLst>
          </p:cNvPr>
          <p:cNvCxnSpPr>
            <a:cxnSpLocks noChangeShapeType="1"/>
            <a:stCxn id="19" idx="6"/>
            <a:endCxn id="16" idx="1"/>
          </p:cNvCxnSpPr>
          <p:nvPr/>
        </p:nvCxnSpPr>
        <p:spPr bwMode="auto">
          <a:xfrm>
            <a:off x="5033020" y="3406186"/>
            <a:ext cx="981327" cy="958444"/>
          </a:xfrm>
          <a:prstGeom prst="straightConnector1">
            <a:avLst/>
          </a:prstGeom>
          <a:noFill/>
          <a:ln w="57150">
            <a:solidFill>
              <a:srgbClr val="000000"/>
            </a:solidFill>
            <a:round/>
            <a:headEnd/>
            <a:tailEnd type="triangle" w="med" len="med"/>
          </a:ln>
        </p:spPr>
      </p:cxnSp>
      <p:sp>
        <p:nvSpPr>
          <p:cNvPr id="19" name="Oval 29">
            <a:extLst>
              <a:ext uri="{FF2B5EF4-FFF2-40B4-BE49-F238E27FC236}">
                <a16:creationId xmlns:a16="http://schemas.microsoft.com/office/drawing/2014/main" id="{CF164C94-50B1-4D1E-AF3B-69EB2791E8C7}"/>
              </a:ext>
            </a:extLst>
          </p:cNvPr>
          <p:cNvSpPr>
            <a:spLocks noChangeArrowheads="1"/>
          </p:cNvSpPr>
          <p:nvPr/>
        </p:nvSpPr>
        <p:spPr bwMode="auto">
          <a:xfrm>
            <a:off x="4423420" y="3129167"/>
            <a:ext cx="609600" cy="554038"/>
          </a:xfrm>
          <a:prstGeom prst="ellipse">
            <a:avLst/>
          </a:prstGeom>
          <a:gradFill rotWithShape="1">
            <a:gsLst>
              <a:gs pos="0">
                <a:srgbClr val="333399">
                  <a:shade val="51000"/>
                  <a:satMod val="130000"/>
                </a:srgbClr>
              </a:gs>
              <a:gs pos="80000">
                <a:srgbClr val="333399">
                  <a:shade val="93000"/>
                  <a:satMod val="130000"/>
                </a:srgbClr>
              </a:gs>
              <a:gs pos="100000">
                <a:srgbClr val="33339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914400" eaLnBrk="1" fontAlgn="auto" hangingPunct="1">
              <a:spcBef>
                <a:spcPts val="0"/>
              </a:spcBef>
              <a:spcAft>
                <a:spcPts val="0"/>
              </a:spcAft>
              <a:defRPr/>
            </a:pPr>
            <a:r>
              <a:rPr kumimoji="0" lang="en-US" altLang="ja-JP" sz="1800" b="1" kern="0" dirty="0">
                <a:solidFill>
                  <a:srgbClr val="FFFFFF"/>
                </a:solidFill>
                <a:latin typeface="Arial" panose="020B0604020202020204" pitchFamily="34" charset="0"/>
                <a:ea typeface="メイリオ" pitchFamily="50" charset="-128"/>
                <a:cs typeface="Arial" panose="020B0604020202020204" pitchFamily="34" charset="0"/>
              </a:rPr>
              <a:t>R</a:t>
            </a:r>
          </a:p>
        </p:txBody>
      </p:sp>
      <p:cxnSp>
        <p:nvCxnSpPr>
          <p:cNvPr id="20" name="AutoShape 30">
            <a:extLst>
              <a:ext uri="{FF2B5EF4-FFF2-40B4-BE49-F238E27FC236}">
                <a16:creationId xmlns:a16="http://schemas.microsoft.com/office/drawing/2014/main" id="{8F114D0A-D092-4337-B490-320AFF710E25}"/>
              </a:ext>
            </a:extLst>
          </p:cNvPr>
          <p:cNvCxnSpPr>
            <a:cxnSpLocks noChangeShapeType="1"/>
          </p:cNvCxnSpPr>
          <p:nvPr/>
        </p:nvCxnSpPr>
        <p:spPr bwMode="auto">
          <a:xfrm flipV="1">
            <a:off x="3977704" y="3406980"/>
            <a:ext cx="515937" cy="0"/>
          </a:xfrm>
          <a:prstGeom prst="straightConnector1">
            <a:avLst/>
          </a:prstGeom>
          <a:noFill/>
          <a:ln w="57150">
            <a:solidFill>
              <a:srgbClr val="000000"/>
            </a:solidFill>
            <a:round/>
            <a:headEnd/>
            <a:tailEnd type="triangle" w="med" len="med"/>
          </a:ln>
        </p:spPr>
      </p:cxnSp>
      <p:sp>
        <p:nvSpPr>
          <p:cNvPr id="21" name="テキスト ボックス 20">
            <a:extLst>
              <a:ext uri="{FF2B5EF4-FFF2-40B4-BE49-F238E27FC236}">
                <a16:creationId xmlns:a16="http://schemas.microsoft.com/office/drawing/2014/main" id="{857B803D-05F7-49CF-9A6B-88ED7C310816}"/>
              </a:ext>
            </a:extLst>
          </p:cNvPr>
          <p:cNvSpPr txBox="1"/>
          <p:nvPr/>
        </p:nvSpPr>
        <p:spPr>
          <a:xfrm>
            <a:off x="6118021" y="2896496"/>
            <a:ext cx="5378579" cy="923330"/>
          </a:xfrm>
          <a:prstGeom prst="rect">
            <a:avLst/>
          </a:prstGeom>
          <a:noFill/>
        </p:spPr>
        <p:txBody>
          <a:bodyPr wrap="square" rtlCol="0">
            <a:spAutoFit/>
          </a:bodyPr>
          <a:lstStyle/>
          <a:p>
            <a:r>
              <a:rPr kumimoji="1" lang="ja-JP" altLang="en-US" sz="1800" dirty="0">
                <a:latin typeface="Meiryo UI" panose="020B0604030504040204" pitchFamily="50" charset="-128"/>
                <a:ea typeface="Meiryo UI" panose="020B0604030504040204" pitchFamily="50" charset="-128"/>
              </a:rPr>
              <a:t>○○（薬剤一般名）：■■㎎</a:t>
            </a:r>
            <a:r>
              <a:rPr kumimoji="1" lang="en-US"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m</a:t>
            </a:r>
            <a:r>
              <a:rPr lang="en-US" altLang="ja-JP" sz="1800" baseline="30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Day</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△△（薬剤一般名）：■■㎎</a:t>
            </a:r>
            <a:r>
              <a:rPr lang="en-US" altLang="ja-JP" sz="1800" dirty="0">
                <a:latin typeface="Meiryo UI" panose="020B0604030504040204" pitchFamily="50" charset="-128"/>
                <a:ea typeface="Meiryo UI" panose="020B0604030504040204" pitchFamily="50" charset="-128"/>
              </a:rPr>
              <a:t>/m</a:t>
            </a:r>
            <a:r>
              <a:rPr lang="en-US" altLang="ja-JP" sz="1800" baseline="30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Day</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p>
          <a:p>
            <a:r>
              <a:rPr kumimoji="1" lang="ja-JP" altLang="en-US"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（薬剤一般名）：■■㎎</a:t>
            </a:r>
            <a:r>
              <a:rPr lang="en-US" altLang="ja-JP" sz="1800" dirty="0">
                <a:latin typeface="Meiryo UI" panose="020B0604030504040204" pitchFamily="50" charset="-128"/>
                <a:ea typeface="Meiryo UI" panose="020B0604030504040204" pitchFamily="50" charset="-128"/>
              </a:rPr>
              <a:t>/m</a:t>
            </a:r>
            <a:r>
              <a:rPr lang="en-US" altLang="ja-JP" sz="1800" baseline="30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Day</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p>
        </p:txBody>
      </p:sp>
      <p:sp>
        <p:nvSpPr>
          <p:cNvPr id="22" name="テキスト ボックス 21">
            <a:extLst>
              <a:ext uri="{FF2B5EF4-FFF2-40B4-BE49-F238E27FC236}">
                <a16:creationId xmlns:a16="http://schemas.microsoft.com/office/drawing/2014/main" id="{00ADC9A0-6DD7-4E69-9F4D-C6635EA5B271}"/>
              </a:ext>
            </a:extLst>
          </p:cNvPr>
          <p:cNvSpPr txBox="1"/>
          <p:nvPr/>
        </p:nvSpPr>
        <p:spPr>
          <a:xfrm>
            <a:off x="6118020" y="4726885"/>
            <a:ext cx="5378579" cy="646331"/>
          </a:xfrm>
          <a:prstGeom prst="rect">
            <a:avLst/>
          </a:prstGeom>
          <a:noFill/>
        </p:spPr>
        <p:txBody>
          <a:bodyPr wrap="square" rtlCol="0">
            <a:spAutoFit/>
          </a:bodyPr>
          <a:lstStyle/>
          <a:p>
            <a:r>
              <a:rPr kumimoji="1" lang="ja-JP" altLang="en-US" sz="1800" dirty="0">
                <a:latin typeface="Meiryo UI" panose="020B0604030504040204" pitchFamily="50" charset="-128"/>
                <a:ea typeface="Meiryo UI" panose="020B0604030504040204" pitchFamily="50" charset="-128"/>
              </a:rPr>
              <a:t>○○（薬剤一般名）：■■㎎</a:t>
            </a:r>
            <a:r>
              <a:rPr kumimoji="1" lang="en-US" altLang="ja-JP"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m</a:t>
            </a:r>
            <a:r>
              <a:rPr lang="en-US" altLang="ja-JP" sz="1800" baseline="30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Day</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△△（薬剤一般名）：■■㎎</a:t>
            </a:r>
            <a:r>
              <a:rPr lang="en-US" altLang="ja-JP" sz="1800" dirty="0">
                <a:latin typeface="Meiryo UI" panose="020B0604030504040204" pitchFamily="50" charset="-128"/>
                <a:ea typeface="Meiryo UI" panose="020B0604030504040204" pitchFamily="50" charset="-128"/>
              </a:rPr>
              <a:t>/m</a:t>
            </a:r>
            <a:r>
              <a:rPr lang="en-US" altLang="ja-JP" sz="1800" baseline="30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Day</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834783756"/>
      </p:ext>
    </p:extLst>
  </p:cSld>
  <p:clrMapOvr>
    <a:masterClrMapping/>
  </p:clrMapOvr>
</p:sld>
</file>

<file path=ppt/theme/theme1.xml><?xml version="1.0" encoding="utf-8"?>
<a:theme xmlns:a="http://schemas.openxmlformats.org/drawingml/2006/main" name="2_標準デザイ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Univers Extended"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Univers Extended"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AC697A40DEE84EAB982BE28D2F77D2" ma:contentTypeVersion="16" ma:contentTypeDescription="Create a new document." ma:contentTypeScope="" ma:versionID="5a937f9c28cae418b2c4706252eec716">
  <xsd:schema xmlns:xsd="http://www.w3.org/2001/XMLSchema" xmlns:xs="http://www.w3.org/2001/XMLSchema" xmlns:p="http://schemas.microsoft.com/office/2006/metadata/properties" xmlns:ns2="166b99b3-4ffb-429f-b41c-fbc4769c9c0b" xmlns:ns3="5c33a6ee-e0ad-48ec-96a5-6802ceca335e" targetNamespace="http://schemas.microsoft.com/office/2006/metadata/properties" ma:root="true" ma:fieldsID="479717900038e89eb70960ab190dcbc0" ns2:_="" ns3:_="">
    <xsd:import namespace="166b99b3-4ffb-429f-b41c-fbc4769c9c0b"/>
    <xsd:import namespace="5c33a6ee-e0ad-48ec-96a5-6802ceca33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6b99b3-4ffb-429f-b41c-fbc4769c9c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f9aa791-966a-4665-84b5-28410665cdf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33a6ee-e0ad-48ec-96a5-6802ceca335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f28005a-078a-41c4-8a64-cdd468a80da8}" ma:internalName="TaxCatchAll" ma:showField="CatchAllData" ma:web="5c33a6ee-e0ad-48ec-96a5-6802ceca33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66b99b3-4ffb-429f-b41c-fbc4769c9c0b">
      <Terms xmlns="http://schemas.microsoft.com/office/infopath/2007/PartnerControls"/>
    </lcf76f155ced4ddcb4097134ff3c332f>
    <TaxCatchAll xmlns="5c33a6ee-e0ad-48ec-96a5-6802ceca335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2B24D2-3B3F-48D1-A1A7-694DE892E1BE}"/>
</file>

<file path=customXml/itemProps2.xml><?xml version="1.0" encoding="utf-8"?>
<ds:datastoreItem xmlns:ds="http://schemas.openxmlformats.org/officeDocument/2006/customXml" ds:itemID="{36BECEB4-31E2-4D22-BF45-F1A061CD8172}">
  <ds:schemaRefs>
    <ds:schemaRef ds:uri="http://schemas.microsoft.com/office/2006/metadata/properties"/>
    <ds:schemaRef ds:uri="http://www.w3.org/XML/1998/namespace"/>
    <ds:schemaRef ds:uri="http://purl.org/dc/dcmitype/"/>
    <ds:schemaRef ds:uri="699b7745-cf49-41c7-b76d-e81ec49e38b2"/>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11cbe655-e972-4306-8f20-3c2b70a205f8"/>
    <ds:schemaRef ds:uri="http://purl.org/dc/terms/"/>
  </ds:schemaRefs>
</ds:datastoreItem>
</file>

<file path=customXml/itemProps3.xml><?xml version="1.0" encoding="utf-8"?>
<ds:datastoreItem xmlns:ds="http://schemas.openxmlformats.org/officeDocument/2006/customXml" ds:itemID="{EBD80082-AA4D-469B-90EB-0F49B26D20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3465</TotalTime>
  <Words>2351</Words>
  <PresentationFormat>ワイド画面</PresentationFormat>
  <Paragraphs>336</Paragraphs>
  <Slides>21</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21</vt:i4>
      </vt:variant>
    </vt:vector>
  </HeadingPairs>
  <TitlesOfParts>
    <vt:vector size="32" baseType="lpstr">
      <vt:lpstr>HGｺﾞｼｯｸE</vt:lpstr>
      <vt:lpstr>Meiryo UI</vt:lpstr>
      <vt:lpstr>Univers Extended</vt:lpstr>
      <vt:lpstr>メイリオ</vt:lpstr>
      <vt:lpstr>游ゴシック</vt:lpstr>
      <vt:lpstr>游ゴシック Light</vt:lpstr>
      <vt:lpstr>Arial</vt:lpstr>
      <vt:lpstr>Calibri</vt:lpstr>
      <vt:lpstr>Wingdings</vt:lpstr>
      <vt:lpstr>2_標準デザイン</vt:lpstr>
      <vt:lpstr>Office テーマ</vt:lpstr>
      <vt:lpstr>新規　研究者主導臨床研究　提案内容</vt:lpstr>
      <vt:lpstr>（参考）資料作成の留意点</vt:lpstr>
      <vt:lpstr>PowerPoint プレゼンテーション</vt:lpstr>
      <vt:lpstr>研究者主導臨床研究　二次審査資料 [ 研究名 ]</vt:lpstr>
      <vt:lpstr>研究概要</vt:lpstr>
      <vt:lpstr>背景</vt:lpstr>
      <vt:lpstr>目的</vt:lpstr>
      <vt:lpstr>研究の意義</vt:lpstr>
      <vt:lpstr>研究デザイン</vt:lpstr>
      <vt:lpstr>対象および主要な選択基準・除外基準</vt:lpstr>
      <vt:lpstr>登録症例数とその統計学的な設定根拠</vt:lpstr>
      <vt:lpstr>プロトコール治療の用法・用量および併用療法</vt:lpstr>
      <vt:lpstr>検査/観察スケジュール</vt:lpstr>
      <vt:lpstr>評価項目</vt:lpstr>
      <vt:lpstr>附随研究　 （バイオマーカー等の附随研究を計画している場合にご記載ください）</vt:lpstr>
      <vt:lpstr>中央測定実施　（中央測定（検体測定業者での測定項目）を計画している場合にご記載ください）</vt:lpstr>
      <vt:lpstr>研究期間と公表時期</vt:lpstr>
      <vt:lpstr>実施体制</vt:lpstr>
      <vt:lpstr>実行可能性</vt:lpstr>
      <vt:lpstr>費用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2019-09-18T07:37:00Z</cp:lastPrinted>
  <dcterms:created xsi:type="dcterms:W3CDTF">2015-01-04T09:53:03Z</dcterms:created>
  <dcterms:modified xsi:type="dcterms:W3CDTF">2025-05-28T02:41:18Z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0x010100D3AC697A40DEE84EAB982BE28D2F77D2</vt:lpwstr>
  </property>
</Properties>
</file>